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oboto"/>
      <p:regular r:id="rId19"/>
      <p:bold r:id="rId20"/>
      <p:italic r:id="rId21"/>
      <p:boldItalic r:id="rId22"/>
    </p:embeddedFont>
    <p:embeddedFont>
      <p:font typeface="Oswald SemiBold"/>
      <p:regular r:id="rId23"/>
      <p:bold r:id="rId24"/>
    </p:embeddedFont>
    <p:embeddedFont>
      <p:font typeface="Oswald"/>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7245B66-0C70-42E8-9754-1793614DAC88}">
  <a:tblStyle styleId="{B7245B66-0C70-42E8-9754-1793614DAC8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OswaldSemiBold-bold.fntdata"/><Relationship Id="rId23" Type="http://schemas.openxmlformats.org/officeDocument/2006/relationships/font" Target="fonts/OswaldSemiBo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Oswald-bold.fntdata"/><Relationship Id="rId25" Type="http://schemas.openxmlformats.org/officeDocument/2006/relationships/font" Target="fonts/Oswald-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oboto-regular.fntdata"/><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png>
</file>

<file path=ppt/media/image5.png>
</file>

<file path=ppt/media/image6.gif>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a1c2b431f9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 name="Google Shape;62;g2a1c2b431f9_0_2: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a1c2b431f9_0_1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7" name="Google Shape;217;g2a1c2b431f9_0_148: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a1c2b431f9_0_1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3" name="Google Shape;233;g2a1c2b431f9_0_163: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a1c2b431f9_0_1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0" name="Google Shape;250;g2a1c2b431f9_0_179: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a1c2b431f9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8" name="Google Shape;78;g2a1c2b431f9_0_17: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a1c2b431f9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6" name="Google Shape;96;g2a1c2b431f9_0_34: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a1c2b431f9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3" name="Google Shape;113;g2a1c2b431f9_0_50: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a1c2b431f9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0" name="Google Shape;130;g2a1c2b431f9_0_66: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a1c2b431f9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6" name="Google Shape;146;g2a1c2b431f9_0_81: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a1c2b431f9_0_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2" name="Google Shape;162;g2a1c2b431f9_0_96: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a1c2b431f9_0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3" name="Google Shape;183;g2a1c2b431f9_0_116: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a1c2b431f9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9" name="Google Shape;199;g2a1c2b431f9_0_131:notes"/>
          <p:cNvSpPr/>
          <p:nvPr>
            <p:ph idx="2" type="sldImg"/>
          </p:nvPr>
        </p:nvSpPr>
        <p:spPr>
          <a:xfrm>
            <a:off x="2143125" y="685800"/>
            <a:ext cx="2572500" cy="3429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0.png"/><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0" name="Shape 50"/>
        <p:cNvGrpSpPr/>
        <p:nvPr/>
      </p:nvGrpSpPr>
      <p:grpSpPr>
        <a:xfrm>
          <a:off x="0" y="0"/>
          <a:ext cx="0" cy="0"/>
          <a:chOff x="0" y="0"/>
          <a:chExt cx="0" cy="0"/>
        </a:xfrm>
      </p:grpSpPr>
      <p:sp>
        <p:nvSpPr>
          <p:cNvPr id="51" name="Google Shape;51;p13"/>
          <p:cNvSpPr txBox="1"/>
          <p:nvPr>
            <p:ph type="title"/>
          </p:nvPr>
        </p:nvSpPr>
        <p:spPr>
          <a:xfrm>
            <a:off x="3019241" y="2404455"/>
            <a:ext cx="3105600" cy="407700"/>
          </a:xfrm>
          <a:prstGeom prst="rect">
            <a:avLst/>
          </a:prstGeom>
          <a:noFill/>
          <a:ln>
            <a:noFill/>
          </a:ln>
        </p:spPr>
        <p:txBody>
          <a:bodyPr anchorCtr="0" anchor="t" bIns="0" lIns="0" spcFirstLastPara="1" rIns="0" wrap="square" tIns="0">
            <a:spAutoFit/>
          </a:bodyPr>
          <a:lstStyle>
            <a:lvl1pPr lvl="0" rtl="0" algn="l">
              <a:lnSpc>
                <a:spcPct val="100000"/>
              </a:lnSpc>
              <a:spcBef>
                <a:spcPts val="0"/>
              </a:spcBef>
              <a:spcAft>
                <a:spcPts val="0"/>
              </a:spcAft>
              <a:buSzPts val="1100"/>
              <a:buNone/>
              <a:defRPr b="0" i="0" sz="2600">
                <a:solidFill>
                  <a:srgbClr val="00AEAA"/>
                </a:solidFill>
                <a:latin typeface="Arial"/>
                <a:ea typeface="Arial"/>
                <a:cs typeface="Arial"/>
                <a:sym typeface="Arial"/>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2" name="Google Shape;52;p13"/>
          <p:cNvSpPr txBox="1"/>
          <p:nvPr>
            <p:ph idx="1" type="body"/>
          </p:nvPr>
        </p:nvSpPr>
        <p:spPr>
          <a:xfrm>
            <a:off x="693803" y="1937785"/>
            <a:ext cx="7756500" cy="2931900"/>
          </a:xfrm>
          <a:prstGeom prst="rect">
            <a:avLst/>
          </a:prstGeom>
          <a:noFill/>
          <a:ln>
            <a:noFill/>
          </a:ln>
        </p:spPr>
        <p:txBody>
          <a:bodyPr anchorCtr="0" anchor="t" bIns="0" lIns="0" spcFirstLastPara="1" rIns="0" wrap="square" tIns="0">
            <a:spAutoFit/>
          </a:bodyPr>
          <a:lstStyle>
            <a:lvl1pPr indent="-228600" lvl="0" marL="457200" rtl="0" algn="l">
              <a:lnSpc>
                <a:spcPct val="100000"/>
              </a:lnSpc>
              <a:spcBef>
                <a:spcPts val="0"/>
              </a:spcBef>
              <a:spcAft>
                <a:spcPts val="0"/>
              </a:spcAft>
              <a:buSzPts val="1100"/>
              <a:buNone/>
              <a:defRPr b="0" i="0">
                <a:solidFill>
                  <a:schemeClr val="dk1"/>
                </a:solidFill>
              </a:defRPr>
            </a:lvl1pPr>
            <a:lvl2pPr indent="-228600" lvl="1" marL="914400" rtl="0" algn="l">
              <a:lnSpc>
                <a:spcPct val="100000"/>
              </a:lnSpc>
              <a:spcBef>
                <a:spcPts val="0"/>
              </a:spcBef>
              <a:spcAft>
                <a:spcPts val="0"/>
              </a:spcAft>
              <a:buSzPts val="1100"/>
              <a:buNone/>
              <a:defRPr/>
            </a:lvl2pPr>
            <a:lvl3pPr indent="-228600" lvl="2" marL="1371600" rtl="0" algn="l">
              <a:lnSpc>
                <a:spcPct val="100000"/>
              </a:lnSpc>
              <a:spcBef>
                <a:spcPts val="0"/>
              </a:spcBef>
              <a:spcAft>
                <a:spcPts val="0"/>
              </a:spcAft>
              <a:buSzPts val="1100"/>
              <a:buNone/>
              <a:defRPr/>
            </a:lvl3pPr>
            <a:lvl4pPr indent="-228600" lvl="3" marL="1828800" rtl="0" algn="l">
              <a:lnSpc>
                <a:spcPct val="100000"/>
              </a:lnSpc>
              <a:spcBef>
                <a:spcPts val="0"/>
              </a:spcBef>
              <a:spcAft>
                <a:spcPts val="0"/>
              </a:spcAft>
              <a:buSzPts val="1100"/>
              <a:buNone/>
              <a:defRPr/>
            </a:lvl4pPr>
            <a:lvl5pPr indent="-228600" lvl="4" marL="2286000" rtl="0" algn="l">
              <a:lnSpc>
                <a:spcPct val="100000"/>
              </a:lnSpc>
              <a:spcBef>
                <a:spcPts val="0"/>
              </a:spcBef>
              <a:spcAft>
                <a:spcPts val="0"/>
              </a:spcAft>
              <a:buSzPts val="1100"/>
              <a:buNone/>
              <a:defRPr/>
            </a:lvl5pPr>
            <a:lvl6pPr indent="-228600" lvl="5" marL="2743200" rtl="0" algn="l">
              <a:lnSpc>
                <a:spcPct val="100000"/>
              </a:lnSpc>
              <a:spcBef>
                <a:spcPts val="0"/>
              </a:spcBef>
              <a:spcAft>
                <a:spcPts val="0"/>
              </a:spcAft>
              <a:buSzPts val="1100"/>
              <a:buNone/>
              <a:defRPr/>
            </a:lvl6pPr>
            <a:lvl7pPr indent="-228600" lvl="6" marL="3200400" rtl="0" algn="l">
              <a:lnSpc>
                <a:spcPct val="100000"/>
              </a:lnSpc>
              <a:spcBef>
                <a:spcPts val="0"/>
              </a:spcBef>
              <a:spcAft>
                <a:spcPts val="0"/>
              </a:spcAft>
              <a:buSzPts val="1100"/>
              <a:buNone/>
              <a:defRPr/>
            </a:lvl7pPr>
            <a:lvl8pPr indent="-228600" lvl="7" marL="3657600" rtl="0" algn="l">
              <a:lnSpc>
                <a:spcPct val="100000"/>
              </a:lnSpc>
              <a:spcBef>
                <a:spcPts val="0"/>
              </a:spcBef>
              <a:spcAft>
                <a:spcPts val="0"/>
              </a:spcAft>
              <a:buSzPts val="1100"/>
              <a:buNone/>
              <a:defRPr/>
            </a:lvl8pPr>
            <a:lvl9pPr indent="-228600" lvl="8" marL="4114800" rtl="0" algn="l">
              <a:lnSpc>
                <a:spcPct val="100000"/>
              </a:lnSpc>
              <a:spcBef>
                <a:spcPts val="0"/>
              </a:spcBef>
              <a:spcAft>
                <a:spcPts val="0"/>
              </a:spcAft>
              <a:buSzPts val="1100"/>
              <a:buNone/>
              <a:defRPr/>
            </a:lvl9pPr>
          </a:lstStyle>
          <a:p/>
        </p:txBody>
      </p:sp>
      <p:sp>
        <p:nvSpPr>
          <p:cNvPr id="53" name="Google Shape;53;p13"/>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rtl="0" algn="ctr">
              <a:lnSpc>
                <a:spcPct val="100000"/>
              </a:lnSpc>
              <a:spcBef>
                <a:spcPts val="0"/>
              </a:spcBef>
              <a:spcAft>
                <a:spcPts val="0"/>
              </a:spcAft>
              <a:buSzPts val="1100"/>
              <a:buNone/>
              <a:defRPr sz="1100">
                <a:solidFill>
                  <a:srgbClr val="888888"/>
                </a:solidFill>
              </a:defRPr>
            </a:lvl1pPr>
            <a:lvl2pPr lvl="1" rtl="0" algn="l">
              <a:lnSpc>
                <a:spcPct val="100000"/>
              </a:lnSpc>
              <a:spcBef>
                <a:spcPts val="0"/>
              </a:spcBef>
              <a:spcAft>
                <a:spcPts val="0"/>
              </a:spcAft>
              <a:buSzPts val="1100"/>
              <a:buNone/>
              <a:defRPr sz="1100"/>
            </a:lvl2pPr>
            <a:lvl3pPr lvl="2" rtl="0" algn="l">
              <a:lnSpc>
                <a:spcPct val="100000"/>
              </a:lnSpc>
              <a:spcBef>
                <a:spcPts val="0"/>
              </a:spcBef>
              <a:spcAft>
                <a:spcPts val="0"/>
              </a:spcAft>
              <a:buSzPts val="1100"/>
              <a:buNone/>
              <a:defRPr sz="1100"/>
            </a:lvl3pPr>
            <a:lvl4pPr lvl="3" rtl="0" algn="l">
              <a:lnSpc>
                <a:spcPct val="100000"/>
              </a:lnSpc>
              <a:spcBef>
                <a:spcPts val="0"/>
              </a:spcBef>
              <a:spcAft>
                <a:spcPts val="0"/>
              </a:spcAft>
              <a:buSzPts val="1100"/>
              <a:buNone/>
              <a:defRPr sz="1100"/>
            </a:lvl4pPr>
            <a:lvl5pPr lvl="4" rtl="0" algn="l">
              <a:lnSpc>
                <a:spcPct val="100000"/>
              </a:lnSpc>
              <a:spcBef>
                <a:spcPts val="0"/>
              </a:spcBef>
              <a:spcAft>
                <a:spcPts val="0"/>
              </a:spcAft>
              <a:buSzPts val="1100"/>
              <a:buNone/>
              <a:defRPr sz="1100"/>
            </a:lvl5pPr>
            <a:lvl6pPr lvl="5" rtl="0" algn="l">
              <a:lnSpc>
                <a:spcPct val="100000"/>
              </a:lnSpc>
              <a:spcBef>
                <a:spcPts val="0"/>
              </a:spcBef>
              <a:spcAft>
                <a:spcPts val="0"/>
              </a:spcAft>
              <a:buSzPts val="1100"/>
              <a:buNone/>
              <a:defRPr sz="1100"/>
            </a:lvl6pPr>
            <a:lvl7pPr lvl="6" rtl="0" algn="l">
              <a:lnSpc>
                <a:spcPct val="100000"/>
              </a:lnSpc>
              <a:spcBef>
                <a:spcPts val="0"/>
              </a:spcBef>
              <a:spcAft>
                <a:spcPts val="0"/>
              </a:spcAft>
              <a:buSzPts val="1100"/>
              <a:buNone/>
              <a:defRPr sz="1100"/>
            </a:lvl7pPr>
            <a:lvl8pPr lvl="7" rtl="0" algn="l">
              <a:lnSpc>
                <a:spcPct val="100000"/>
              </a:lnSpc>
              <a:spcBef>
                <a:spcPts val="0"/>
              </a:spcBef>
              <a:spcAft>
                <a:spcPts val="0"/>
              </a:spcAft>
              <a:buSzPts val="1100"/>
              <a:buNone/>
              <a:defRPr sz="1100"/>
            </a:lvl8pPr>
            <a:lvl9pPr lvl="8" rtl="0" algn="l">
              <a:lnSpc>
                <a:spcPct val="100000"/>
              </a:lnSpc>
              <a:spcBef>
                <a:spcPts val="0"/>
              </a:spcBef>
              <a:spcAft>
                <a:spcPts val="0"/>
              </a:spcAft>
              <a:buSzPts val="1100"/>
              <a:buNone/>
              <a:defRPr sz="1100"/>
            </a:lvl9pPr>
          </a:lstStyle>
          <a:p/>
        </p:txBody>
      </p:sp>
      <p:sp>
        <p:nvSpPr>
          <p:cNvPr id="54" name="Google Shape;54;p13"/>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rtl="0" algn="l">
              <a:lnSpc>
                <a:spcPct val="100000"/>
              </a:lnSpc>
              <a:spcBef>
                <a:spcPts val="0"/>
              </a:spcBef>
              <a:spcAft>
                <a:spcPts val="0"/>
              </a:spcAft>
              <a:buSzPts val="1100"/>
              <a:buNone/>
              <a:defRPr sz="1100">
                <a:solidFill>
                  <a:srgbClr val="888888"/>
                </a:solidFill>
              </a:defRPr>
            </a:lvl1pPr>
            <a:lvl2pPr lvl="1" rtl="0" algn="l">
              <a:lnSpc>
                <a:spcPct val="100000"/>
              </a:lnSpc>
              <a:spcBef>
                <a:spcPts val="0"/>
              </a:spcBef>
              <a:spcAft>
                <a:spcPts val="0"/>
              </a:spcAft>
              <a:buSzPts val="1100"/>
              <a:buNone/>
              <a:defRPr sz="1100"/>
            </a:lvl2pPr>
            <a:lvl3pPr lvl="2" rtl="0" algn="l">
              <a:lnSpc>
                <a:spcPct val="100000"/>
              </a:lnSpc>
              <a:spcBef>
                <a:spcPts val="0"/>
              </a:spcBef>
              <a:spcAft>
                <a:spcPts val="0"/>
              </a:spcAft>
              <a:buSzPts val="1100"/>
              <a:buNone/>
              <a:defRPr sz="1100"/>
            </a:lvl3pPr>
            <a:lvl4pPr lvl="3" rtl="0" algn="l">
              <a:lnSpc>
                <a:spcPct val="100000"/>
              </a:lnSpc>
              <a:spcBef>
                <a:spcPts val="0"/>
              </a:spcBef>
              <a:spcAft>
                <a:spcPts val="0"/>
              </a:spcAft>
              <a:buSzPts val="1100"/>
              <a:buNone/>
              <a:defRPr sz="1100"/>
            </a:lvl4pPr>
            <a:lvl5pPr lvl="4" rtl="0" algn="l">
              <a:lnSpc>
                <a:spcPct val="100000"/>
              </a:lnSpc>
              <a:spcBef>
                <a:spcPts val="0"/>
              </a:spcBef>
              <a:spcAft>
                <a:spcPts val="0"/>
              </a:spcAft>
              <a:buSzPts val="1100"/>
              <a:buNone/>
              <a:defRPr sz="1100"/>
            </a:lvl5pPr>
            <a:lvl6pPr lvl="5" rtl="0" algn="l">
              <a:lnSpc>
                <a:spcPct val="100000"/>
              </a:lnSpc>
              <a:spcBef>
                <a:spcPts val="0"/>
              </a:spcBef>
              <a:spcAft>
                <a:spcPts val="0"/>
              </a:spcAft>
              <a:buSzPts val="1100"/>
              <a:buNone/>
              <a:defRPr sz="1100"/>
            </a:lvl6pPr>
            <a:lvl7pPr lvl="6" rtl="0" algn="l">
              <a:lnSpc>
                <a:spcPct val="100000"/>
              </a:lnSpc>
              <a:spcBef>
                <a:spcPts val="0"/>
              </a:spcBef>
              <a:spcAft>
                <a:spcPts val="0"/>
              </a:spcAft>
              <a:buSzPts val="1100"/>
              <a:buNone/>
              <a:defRPr sz="1100"/>
            </a:lvl7pPr>
            <a:lvl8pPr lvl="7" rtl="0" algn="l">
              <a:lnSpc>
                <a:spcPct val="100000"/>
              </a:lnSpc>
              <a:spcBef>
                <a:spcPts val="0"/>
              </a:spcBef>
              <a:spcAft>
                <a:spcPts val="0"/>
              </a:spcAft>
              <a:buSzPts val="1100"/>
              <a:buNone/>
              <a:defRPr sz="1100"/>
            </a:lvl8pPr>
            <a:lvl9pPr lvl="8" rtl="0" algn="l">
              <a:lnSpc>
                <a:spcPct val="100000"/>
              </a:lnSpc>
              <a:spcBef>
                <a:spcPts val="0"/>
              </a:spcBef>
              <a:spcAft>
                <a:spcPts val="0"/>
              </a:spcAft>
              <a:buSzPts val="1100"/>
              <a:buNone/>
              <a:defRPr sz="1100"/>
            </a:lvl9pPr>
          </a:lstStyle>
          <a:p/>
        </p:txBody>
      </p:sp>
      <p:sp>
        <p:nvSpPr>
          <p:cNvPr id="55" name="Google Shape;55;p13"/>
          <p:cNvSpPr txBox="1"/>
          <p:nvPr>
            <p:ph idx="12" type="sldNum"/>
          </p:nvPr>
        </p:nvSpPr>
        <p:spPr>
          <a:xfrm>
            <a:off x="6583680" y="4783455"/>
            <a:ext cx="2103000" cy="2154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
              <a:t>‹#›</a:t>
            </a:fld>
            <a:endParaRPr/>
          </a:p>
        </p:txBody>
      </p:sp>
      <p:sp>
        <p:nvSpPr>
          <p:cNvPr id="56" name="Google Shape;56;p13"/>
          <p:cNvSpPr/>
          <p:nvPr/>
        </p:nvSpPr>
        <p:spPr>
          <a:xfrm>
            <a:off x="0" y="734798"/>
            <a:ext cx="4307100" cy="50400"/>
          </a:xfrm>
          <a:prstGeom prst="rect">
            <a:avLst/>
          </a:prstGeom>
          <a:solidFill>
            <a:srgbClr val="FDD90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pic>
        <p:nvPicPr>
          <p:cNvPr id="57" name="Google Shape;57;p13"/>
          <p:cNvPicPr preferRelativeResize="0"/>
          <p:nvPr/>
        </p:nvPicPr>
        <p:blipFill rotWithShape="1">
          <a:blip r:embed="rId2">
            <a:alphaModFix/>
          </a:blip>
          <a:srcRect b="10482" l="0" r="0" t="0"/>
          <a:stretch/>
        </p:blipFill>
        <p:spPr>
          <a:xfrm>
            <a:off x="834709" y="200959"/>
            <a:ext cx="2033856" cy="498255"/>
          </a:xfrm>
          <a:prstGeom prst="rect">
            <a:avLst/>
          </a:prstGeom>
          <a:noFill/>
          <a:ln>
            <a:noFill/>
          </a:ln>
        </p:spPr>
      </p:pic>
      <p:pic>
        <p:nvPicPr>
          <p:cNvPr descr="OTRA – Observatorio de Transparencia Umanizales" id="58" name="Google Shape;58;p13"/>
          <p:cNvPicPr preferRelativeResize="0"/>
          <p:nvPr/>
        </p:nvPicPr>
        <p:blipFill rotWithShape="1">
          <a:blip r:embed="rId3">
            <a:alphaModFix/>
          </a:blip>
          <a:srcRect b="10523" l="0" r="0" t="12268"/>
          <a:stretch/>
        </p:blipFill>
        <p:spPr>
          <a:xfrm>
            <a:off x="0" y="0"/>
            <a:ext cx="902858" cy="697082"/>
          </a:xfrm>
          <a:prstGeom prst="rect">
            <a:avLst/>
          </a:prstGeom>
          <a:noFill/>
          <a:ln>
            <a:noFill/>
          </a:ln>
        </p:spPr>
      </p:pic>
      <p:sp>
        <p:nvSpPr>
          <p:cNvPr id="59" name="Google Shape;59;p13"/>
          <p:cNvSpPr/>
          <p:nvPr/>
        </p:nvSpPr>
        <p:spPr>
          <a:xfrm>
            <a:off x="2868566" y="272244"/>
            <a:ext cx="1438500" cy="4248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6.gif"/><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hyperlink" Target="https://colab.research.google.com/drive/1vo2kOLwX3lMcYwXqTp5taOmsM2D4W4FN?usp=sharing" TargetMode="External"/><Relationship Id="rId5" Type="http://schemas.openxmlformats.org/officeDocument/2006/relationships/hyperlink" Target="https://docs.google.com/document/d/1EkxwUPopKRO6t55WbUULUc02k3LflMSew122nJ9PwtY/edit?usp=drive_link" TargetMode="External"/><Relationship Id="rId6" Type="http://schemas.openxmlformats.org/officeDocument/2006/relationships/hyperlink" Target="https://colab.research.google.com/drive/1vo2kOLwX3lMcYwXqTp5taOmsM2D4W4FN?usp=sharing" TargetMode="External"/><Relationship Id="rId7"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hyperlink" Target="https://www.analyticslane.com/2021/08/03/numpy-que-es-una-matriz-estructurada-de-numpy-y-como-trabajar-con-ellas-en-python/" TargetMode="External"/><Relationship Id="rId5" Type="http://schemas.openxmlformats.org/officeDocument/2006/relationships/hyperlink" Target="https://apuntes.de/python/trabajo-con-matrices-y-operaciones-basicas-en-python-manipulacion-de-datos-estructurados" TargetMode="External"/><Relationship Id="rId6" Type="http://schemas.openxmlformats.org/officeDocument/2006/relationships/hyperlink" Target="https://acodigo.blogspot.com/2017/05/filtros-de-imagenes-por-convolucion-de.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8.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2.png"/><Relationship Id="rId5"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7.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0.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18.png"/><Relationship Id="rId5"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21.png"/><Relationship Id="rId6" Type="http://schemas.openxmlformats.org/officeDocument/2006/relationships/image" Target="../media/image19.png"/><Relationship Id="rId7"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3" name="Shape 63"/>
        <p:cNvGrpSpPr/>
        <p:nvPr/>
      </p:nvGrpSpPr>
      <p:grpSpPr>
        <a:xfrm>
          <a:off x="0" y="0"/>
          <a:ext cx="0" cy="0"/>
          <a:chOff x="0" y="0"/>
          <a:chExt cx="0" cy="0"/>
        </a:xfrm>
      </p:grpSpPr>
      <p:pic>
        <p:nvPicPr>
          <p:cNvPr id="64" name="Google Shape;64;p14"/>
          <p:cNvPicPr preferRelativeResize="0"/>
          <p:nvPr/>
        </p:nvPicPr>
        <p:blipFill>
          <a:blip r:embed="rId3">
            <a:alphaModFix/>
          </a:blip>
          <a:stretch>
            <a:fillRect/>
          </a:stretch>
        </p:blipFill>
        <p:spPr>
          <a:xfrm>
            <a:off x="311194" y="2631938"/>
            <a:ext cx="1919550" cy="2354850"/>
          </a:xfrm>
          <a:prstGeom prst="rect">
            <a:avLst/>
          </a:prstGeom>
          <a:noFill/>
          <a:ln>
            <a:noFill/>
          </a:ln>
        </p:spPr>
      </p:pic>
      <p:sp>
        <p:nvSpPr>
          <p:cNvPr id="65" name="Google Shape;65;p14"/>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6" name="Google Shape;66;p14"/>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7" name="Google Shape;67;p14"/>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68" name="Google Shape;68;p14"/>
          <p:cNvPicPr preferRelativeResize="0"/>
          <p:nvPr/>
        </p:nvPicPr>
        <p:blipFill rotWithShape="1">
          <a:blip r:embed="rId4">
            <a:alphaModFix/>
          </a:blip>
          <a:srcRect b="17582" l="0" r="0" t="17296"/>
          <a:stretch/>
        </p:blipFill>
        <p:spPr>
          <a:xfrm>
            <a:off x="0" y="0"/>
            <a:ext cx="2119369" cy="788700"/>
          </a:xfrm>
          <a:prstGeom prst="rect">
            <a:avLst/>
          </a:prstGeom>
          <a:noFill/>
          <a:ln>
            <a:noFill/>
          </a:ln>
        </p:spPr>
      </p:pic>
      <p:sp>
        <p:nvSpPr>
          <p:cNvPr id="69" name="Google Shape;69;p14"/>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70" name="Google Shape;70;p14"/>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71" name="Google Shape;71;p14"/>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72" name="Google Shape;72;p14"/>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73" name="Google Shape;73;p14"/>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t/>
            </a:r>
            <a:endParaRPr b="1" i="0" sz="1500" u="none" cap="none" strike="noStrike">
              <a:solidFill>
                <a:srgbClr val="003870"/>
              </a:solidFill>
              <a:latin typeface="Courier New"/>
              <a:ea typeface="Courier New"/>
              <a:cs typeface="Courier New"/>
              <a:sym typeface="Courier New"/>
            </a:endParaRPr>
          </a:p>
        </p:txBody>
      </p:sp>
      <p:sp>
        <p:nvSpPr>
          <p:cNvPr id="74" name="Google Shape;74;p14"/>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75" name="Google Shape;75;p14"/>
          <p:cNvSpPr txBox="1"/>
          <p:nvPr>
            <p:ph type="title"/>
          </p:nvPr>
        </p:nvSpPr>
        <p:spPr>
          <a:xfrm>
            <a:off x="1231763" y="1950807"/>
            <a:ext cx="6680400" cy="13854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1100"/>
              <a:buNone/>
            </a:pPr>
            <a:r>
              <a:rPr b="1" lang="es" sz="4500">
                <a:latin typeface="Roboto"/>
                <a:ea typeface="Roboto"/>
                <a:cs typeface="Roboto"/>
                <a:sym typeface="Roboto"/>
              </a:rPr>
              <a:t>Aplicación sobre Imágenes</a:t>
            </a:r>
            <a:endParaRPr b="1" i="1" sz="4500">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18" name="Shape 218"/>
        <p:cNvGrpSpPr/>
        <p:nvPr/>
      </p:nvGrpSpPr>
      <p:grpSpPr>
        <a:xfrm>
          <a:off x="0" y="0"/>
          <a:ext cx="0" cy="0"/>
          <a:chOff x="0" y="0"/>
          <a:chExt cx="0" cy="0"/>
        </a:xfrm>
      </p:grpSpPr>
      <p:sp>
        <p:nvSpPr>
          <p:cNvPr id="219" name="Google Shape;219;p23"/>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0" name="Google Shape;220;p23"/>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1" name="Google Shape;221;p23"/>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222" name="Google Shape;222;p23"/>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223" name="Google Shape;223;p23"/>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24" name="Google Shape;224;p23"/>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225" name="Google Shape;225;p23"/>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26" name="Google Shape;226;p23"/>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7" name="Google Shape;227;p23"/>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rPr b="1" i="0" lang="es" sz="1500" u="none" cap="none" strike="noStrike">
                <a:solidFill>
                  <a:srgbClr val="003870"/>
                </a:solidFill>
                <a:latin typeface="Roboto"/>
                <a:ea typeface="Roboto"/>
                <a:cs typeface="Roboto"/>
                <a:sym typeface="Roboto"/>
              </a:rPr>
              <a:t>Ahora te toca a tí</a:t>
            </a:r>
            <a:endParaRPr i="0" sz="1500" u="none" cap="none" strike="noStrike">
              <a:solidFill>
                <a:srgbClr val="003870"/>
              </a:solidFill>
              <a:latin typeface="Roboto"/>
              <a:ea typeface="Roboto"/>
              <a:cs typeface="Roboto"/>
              <a:sym typeface="Roboto"/>
            </a:endParaRPr>
          </a:p>
        </p:txBody>
      </p:sp>
      <p:sp>
        <p:nvSpPr>
          <p:cNvPr id="228" name="Google Shape;228;p23"/>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9" name="Google Shape;229;p23"/>
          <p:cNvSpPr txBox="1"/>
          <p:nvPr/>
        </p:nvSpPr>
        <p:spPr>
          <a:xfrm>
            <a:off x="962119" y="2347350"/>
            <a:ext cx="2563800" cy="692700"/>
          </a:xfrm>
          <a:prstGeom prst="rect">
            <a:avLst/>
          </a:prstGeom>
          <a:noFill/>
          <a:ln>
            <a:noFill/>
          </a:ln>
        </p:spPr>
        <p:txBody>
          <a:bodyPr anchorCtr="0" anchor="t" bIns="68575" lIns="68575" spcFirstLastPara="1" rIns="68575" wrap="square" tIns="68575">
            <a:spAutoFit/>
          </a:bodyPr>
          <a:lstStyle/>
          <a:p>
            <a:pPr indent="0" lvl="0" marL="0" marR="0" rtl="0" algn="r">
              <a:lnSpc>
                <a:spcPct val="100000"/>
              </a:lnSpc>
              <a:spcBef>
                <a:spcPts val="0"/>
              </a:spcBef>
              <a:spcAft>
                <a:spcPts val="0"/>
              </a:spcAft>
              <a:buClr>
                <a:srgbClr val="000000"/>
              </a:buClr>
              <a:buSzPts val="1800"/>
              <a:buFont typeface="Arial"/>
              <a:buNone/>
            </a:pPr>
            <a:r>
              <a:rPr b="1" i="1" lang="es" sz="1800">
                <a:solidFill>
                  <a:schemeClr val="dk1"/>
                </a:solidFill>
                <a:latin typeface="Roboto"/>
                <a:ea typeface="Roboto"/>
                <a:cs typeface="Roboto"/>
                <a:sym typeface="Roboto"/>
              </a:rPr>
              <a:t>Imagen de referencia para las letras</a:t>
            </a:r>
            <a:endParaRPr b="1" i="1" sz="1800" u="none" cap="none" strike="noStrike">
              <a:solidFill>
                <a:schemeClr val="dk1"/>
              </a:solidFill>
              <a:latin typeface="Roboto"/>
              <a:ea typeface="Roboto"/>
              <a:cs typeface="Roboto"/>
              <a:sym typeface="Roboto"/>
            </a:endParaRPr>
          </a:p>
        </p:txBody>
      </p:sp>
      <p:pic>
        <p:nvPicPr>
          <p:cNvPr id="230" name="Google Shape;230;p23"/>
          <p:cNvPicPr preferRelativeResize="0"/>
          <p:nvPr/>
        </p:nvPicPr>
        <p:blipFill>
          <a:blip r:embed="rId4">
            <a:alphaModFix/>
          </a:blip>
          <a:stretch>
            <a:fillRect/>
          </a:stretch>
        </p:blipFill>
        <p:spPr>
          <a:xfrm>
            <a:off x="3888881" y="1009519"/>
            <a:ext cx="3588151" cy="35881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34" name="Shape 234"/>
        <p:cNvGrpSpPr/>
        <p:nvPr/>
      </p:nvGrpSpPr>
      <p:grpSpPr>
        <a:xfrm>
          <a:off x="0" y="0"/>
          <a:ext cx="0" cy="0"/>
          <a:chOff x="0" y="0"/>
          <a:chExt cx="0" cy="0"/>
        </a:xfrm>
      </p:grpSpPr>
      <p:sp>
        <p:nvSpPr>
          <p:cNvPr id="235" name="Google Shape;235;p24"/>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6" name="Google Shape;236;p24"/>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7" name="Google Shape;237;p24"/>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238" name="Google Shape;238;p24"/>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239" name="Google Shape;239;p24"/>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40" name="Google Shape;240;p24"/>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241" name="Google Shape;241;p24"/>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42" name="Google Shape;242;p24"/>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3" name="Google Shape;243;p24"/>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t/>
            </a:r>
            <a:endParaRPr b="0" i="0" sz="1500" u="none" cap="none" strike="noStrike">
              <a:solidFill>
                <a:srgbClr val="003870"/>
              </a:solidFill>
              <a:latin typeface="Courier New"/>
              <a:ea typeface="Courier New"/>
              <a:cs typeface="Courier New"/>
              <a:sym typeface="Courier New"/>
            </a:endParaRPr>
          </a:p>
        </p:txBody>
      </p:sp>
      <p:sp>
        <p:nvSpPr>
          <p:cNvPr id="244" name="Google Shape;244;p24"/>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5" name="Google Shape;245;p24"/>
          <p:cNvSpPr txBox="1"/>
          <p:nvPr/>
        </p:nvSpPr>
        <p:spPr>
          <a:xfrm>
            <a:off x="986138" y="1562297"/>
            <a:ext cx="3842700" cy="477300"/>
          </a:xfrm>
          <a:prstGeom prst="rect">
            <a:avLst/>
          </a:prstGeom>
          <a:noFill/>
          <a:ln>
            <a:noFill/>
          </a:ln>
        </p:spPr>
        <p:txBody>
          <a:bodyPr anchorCtr="0" anchor="t" bIns="68575" lIns="68575" spcFirstLastPara="1" rIns="68575" wrap="square" tIns="68575">
            <a:spAutoFit/>
          </a:bodyPr>
          <a:lstStyle/>
          <a:p>
            <a:pPr indent="0" lvl="0" marL="0" marR="0" rtl="0" algn="just">
              <a:lnSpc>
                <a:spcPct val="100000"/>
              </a:lnSpc>
              <a:spcBef>
                <a:spcPts val="0"/>
              </a:spcBef>
              <a:spcAft>
                <a:spcPts val="0"/>
              </a:spcAft>
              <a:buClr>
                <a:srgbClr val="000000"/>
              </a:buClr>
              <a:buSzPts val="1900"/>
              <a:buFont typeface="Arial"/>
              <a:buNone/>
            </a:pPr>
            <a:r>
              <a:t/>
            </a:r>
            <a:endParaRPr b="1" i="0" sz="2200" u="none" cap="none" strike="noStrike">
              <a:solidFill>
                <a:srgbClr val="00AEAA"/>
              </a:solidFill>
              <a:latin typeface="Roboto"/>
              <a:ea typeface="Roboto"/>
              <a:cs typeface="Roboto"/>
              <a:sym typeface="Roboto"/>
            </a:endParaRPr>
          </a:p>
        </p:txBody>
      </p:sp>
      <p:sp>
        <p:nvSpPr>
          <p:cNvPr id="246" name="Google Shape;246;p24"/>
          <p:cNvSpPr txBox="1"/>
          <p:nvPr/>
        </p:nvSpPr>
        <p:spPr>
          <a:xfrm>
            <a:off x="771206" y="1762838"/>
            <a:ext cx="5369100" cy="1775100"/>
          </a:xfrm>
          <a:prstGeom prst="rect">
            <a:avLst/>
          </a:prstGeom>
          <a:noFill/>
          <a:ln>
            <a:noFill/>
          </a:ln>
        </p:spPr>
        <p:txBody>
          <a:bodyPr anchorCtr="0" anchor="t" bIns="68575" lIns="68575" spcFirstLastPara="1" rIns="68575" wrap="square" tIns="68575">
            <a:spAutoFit/>
          </a:bodyPr>
          <a:lstStyle/>
          <a:p>
            <a:pPr indent="0" lvl="0" marL="0" marR="0" rtl="0" algn="l">
              <a:lnSpc>
                <a:spcPct val="150000"/>
              </a:lnSpc>
              <a:spcBef>
                <a:spcPts val="1100"/>
              </a:spcBef>
              <a:spcAft>
                <a:spcPts val="0"/>
              </a:spcAft>
              <a:buClr>
                <a:srgbClr val="000000"/>
              </a:buClr>
              <a:buSzPts val="2000"/>
              <a:buFont typeface="Arial"/>
              <a:buNone/>
            </a:pPr>
            <a:r>
              <a:rPr b="1" i="0" lang="es" sz="2200" u="none" cap="none" strike="noStrike">
                <a:solidFill>
                  <a:srgbClr val="00AEAA"/>
                </a:solidFill>
                <a:latin typeface="Roboto"/>
                <a:ea typeface="Roboto"/>
                <a:cs typeface="Roboto"/>
                <a:sym typeface="Roboto"/>
              </a:rPr>
              <a:t>Notebooks: </a:t>
            </a:r>
            <a:r>
              <a:rPr b="0" i="0" lang="es" sz="1900" cap="none" strike="noStrike">
                <a:solidFill>
                  <a:schemeClr val="dk1"/>
                </a:solidFill>
                <a:latin typeface="Roboto"/>
                <a:ea typeface="Roboto"/>
                <a:cs typeface="Roboto"/>
                <a:sym typeface="Roboto"/>
              </a:rPr>
              <a:t>Notebook Java, </a:t>
            </a:r>
            <a:r>
              <a:rPr lang="es" sz="1900" u="sng">
                <a:solidFill>
                  <a:schemeClr val="hlink"/>
                </a:solidFill>
                <a:latin typeface="Roboto"/>
                <a:ea typeface="Roboto"/>
                <a:cs typeface="Roboto"/>
                <a:sym typeface="Roboto"/>
                <a:hlinkClick r:id="rId4"/>
              </a:rPr>
              <a:t>Notebook Python</a:t>
            </a:r>
            <a:r>
              <a:rPr lang="es" sz="1900">
                <a:solidFill>
                  <a:schemeClr val="dk1"/>
                </a:solidFill>
                <a:latin typeface="Roboto"/>
                <a:ea typeface="Roboto"/>
                <a:cs typeface="Roboto"/>
                <a:sym typeface="Roboto"/>
              </a:rPr>
              <a:t> </a:t>
            </a:r>
            <a:endParaRPr b="0" i="0" sz="1900" u="none" cap="none" strike="noStrike">
              <a:solidFill>
                <a:schemeClr val="dk1"/>
              </a:solidFill>
              <a:latin typeface="Roboto"/>
              <a:ea typeface="Roboto"/>
              <a:cs typeface="Roboto"/>
              <a:sym typeface="Roboto"/>
            </a:endParaRPr>
          </a:p>
          <a:p>
            <a:pPr indent="0" lvl="0" marL="0" marR="0" rtl="0" algn="l">
              <a:lnSpc>
                <a:spcPct val="150000"/>
              </a:lnSpc>
              <a:spcBef>
                <a:spcPts val="1100"/>
              </a:spcBef>
              <a:spcAft>
                <a:spcPts val="0"/>
              </a:spcAft>
              <a:buClr>
                <a:srgbClr val="000000"/>
              </a:buClr>
              <a:buSzPts val="2000"/>
              <a:buFont typeface="Arial"/>
              <a:buNone/>
            </a:pPr>
            <a:r>
              <a:rPr b="1" i="0" lang="es" sz="2200" u="none" cap="none" strike="noStrike">
                <a:solidFill>
                  <a:srgbClr val="00AEAA"/>
                </a:solidFill>
                <a:latin typeface="Roboto"/>
                <a:ea typeface="Roboto"/>
                <a:cs typeface="Roboto"/>
                <a:sym typeface="Roboto"/>
              </a:rPr>
              <a:t>Taller:</a:t>
            </a:r>
            <a:r>
              <a:rPr b="0" i="0" lang="es" sz="2000" u="none" cap="none" strike="noStrike">
                <a:solidFill>
                  <a:schemeClr val="dk1"/>
                </a:solidFill>
                <a:latin typeface="Roboto"/>
                <a:ea typeface="Roboto"/>
                <a:cs typeface="Roboto"/>
                <a:sym typeface="Roboto"/>
              </a:rPr>
              <a:t> </a:t>
            </a:r>
            <a:r>
              <a:rPr lang="es" sz="2000" u="sng">
                <a:solidFill>
                  <a:schemeClr val="hlink"/>
                </a:solidFill>
                <a:latin typeface="Roboto"/>
                <a:ea typeface="Roboto"/>
                <a:cs typeface="Roboto"/>
                <a:sym typeface="Roboto"/>
                <a:hlinkClick r:id="rId5"/>
              </a:rPr>
              <a:t>Taller matrices</a:t>
            </a:r>
            <a:r>
              <a:rPr lang="es" sz="2000">
                <a:solidFill>
                  <a:schemeClr val="dk1"/>
                </a:solidFill>
                <a:latin typeface="Roboto"/>
                <a:ea typeface="Roboto"/>
                <a:cs typeface="Roboto"/>
                <a:sym typeface="Roboto"/>
              </a:rPr>
              <a:t> </a:t>
            </a:r>
            <a:endParaRPr b="0" i="0" sz="2000" cap="none" strike="noStrike">
              <a:solidFill>
                <a:schemeClr val="dk1"/>
              </a:solidFill>
              <a:latin typeface="Roboto"/>
              <a:ea typeface="Roboto"/>
              <a:cs typeface="Roboto"/>
              <a:sym typeface="Roboto"/>
            </a:endParaRPr>
          </a:p>
          <a:p>
            <a:pPr indent="0" lvl="0" marL="0" marR="0" rtl="0" algn="l">
              <a:lnSpc>
                <a:spcPct val="150000"/>
              </a:lnSpc>
              <a:spcBef>
                <a:spcPts val="1100"/>
              </a:spcBef>
              <a:spcAft>
                <a:spcPts val="1100"/>
              </a:spcAft>
              <a:buClr>
                <a:srgbClr val="000000"/>
              </a:buClr>
              <a:buSzPts val="2000"/>
              <a:buFont typeface="Arial"/>
              <a:buNone/>
            </a:pPr>
            <a:r>
              <a:rPr b="1" i="0" lang="es" sz="2200" u="none" cap="none" strike="noStrike">
                <a:solidFill>
                  <a:srgbClr val="00AEAA"/>
                </a:solidFill>
                <a:latin typeface="Roboto"/>
                <a:ea typeface="Roboto"/>
                <a:cs typeface="Roboto"/>
                <a:sym typeface="Roboto"/>
              </a:rPr>
              <a:t>Quiz:</a:t>
            </a:r>
            <a:r>
              <a:rPr b="0" i="0" lang="es" sz="2000" u="none" cap="none" strike="noStrike">
                <a:solidFill>
                  <a:schemeClr val="dk1"/>
                </a:solidFill>
                <a:latin typeface="Roboto"/>
                <a:ea typeface="Roboto"/>
                <a:cs typeface="Roboto"/>
                <a:sym typeface="Roboto"/>
              </a:rPr>
              <a:t> </a:t>
            </a:r>
            <a:r>
              <a:rPr lang="es" sz="2000" u="sng">
                <a:solidFill>
                  <a:schemeClr val="hlink"/>
                </a:solidFill>
                <a:latin typeface="Roboto"/>
                <a:ea typeface="Roboto"/>
                <a:cs typeface="Roboto"/>
                <a:sym typeface="Roboto"/>
                <a:hlinkClick r:id="rId6"/>
              </a:rPr>
              <a:t>Quiz matrices</a:t>
            </a:r>
            <a:r>
              <a:rPr lang="es" sz="2000">
                <a:solidFill>
                  <a:schemeClr val="dk1"/>
                </a:solidFill>
                <a:latin typeface="Roboto"/>
                <a:ea typeface="Roboto"/>
                <a:cs typeface="Roboto"/>
                <a:sym typeface="Roboto"/>
              </a:rPr>
              <a:t> </a:t>
            </a:r>
            <a:endParaRPr b="0" i="0" sz="2000" cap="none" strike="noStrike">
              <a:solidFill>
                <a:schemeClr val="dk1"/>
              </a:solidFill>
              <a:latin typeface="Roboto"/>
              <a:ea typeface="Roboto"/>
              <a:cs typeface="Roboto"/>
              <a:sym typeface="Roboto"/>
            </a:endParaRPr>
          </a:p>
        </p:txBody>
      </p:sp>
      <p:pic>
        <p:nvPicPr>
          <p:cNvPr id="247" name="Google Shape;247;p24"/>
          <p:cNvPicPr preferRelativeResize="0"/>
          <p:nvPr/>
        </p:nvPicPr>
        <p:blipFill rotWithShape="1">
          <a:blip r:embed="rId7">
            <a:alphaModFix/>
          </a:blip>
          <a:srcRect b="0" l="0" r="0" t="0"/>
          <a:stretch/>
        </p:blipFill>
        <p:spPr>
          <a:xfrm>
            <a:off x="6680638" y="2071238"/>
            <a:ext cx="1310606" cy="12669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51" name="Shape 251"/>
        <p:cNvGrpSpPr/>
        <p:nvPr/>
      </p:nvGrpSpPr>
      <p:grpSpPr>
        <a:xfrm>
          <a:off x="0" y="0"/>
          <a:ext cx="0" cy="0"/>
          <a:chOff x="0" y="0"/>
          <a:chExt cx="0" cy="0"/>
        </a:xfrm>
      </p:grpSpPr>
      <p:sp>
        <p:nvSpPr>
          <p:cNvPr id="252" name="Google Shape;252;p25"/>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3" name="Google Shape;253;p25"/>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4" name="Google Shape;254;p25"/>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255" name="Google Shape;255;p25"/>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256" name="Google Shape;256;p25"/>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57" name="Google Shape;257;p25"/>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258" name="Google Shape;258;p25"/>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59" name="Google Shape;259;p25"/>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0" name="Google Shape;260;p25"/>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t/>
            </a:r>
            <a:endParaRPr b="0" i="0" sz="1500" u="none" cap="none" strike="noStrike">
              <a:solidFill>
                <a:srgbClr val="003870"/>
              </a:solidFill>
              <a:latin typeface="Courier New"/>
              <a:ea typeface="Courier New"/>
              <a:cs typeface="Courier New"/>
              <a:sym typeface="Courier New"/>
            </a:endParaRPr>
          </a:p>
        </p:txBody>
      </p:sp>
      <p:sp>
        <p:nvSpPr>
          <p:cNvPr id="261" name="Google Shape;261;p25"/>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2" name="Google Shape;262;p25"/>
          <p:cNvSpPr txBox="1"/>
          <p:nvPr/>
        </p:nvSpPr>
        <p:spPr>
          <a:xfrm>
            <a:off x="650363" y="1106635"/>
            <a:ext cx="3842700" cy="446400"/>
          </a:xfrm>
          <a:prstGeom prst="rect">
            <a:avLst/>
          </a:prstGeom>
          <a:noFill/>
          <a:ln>
            <a:noFill/>
          </a:ln>
        </p:spPr>
        <p:txBody>
          <a:bodyPr anchorCtr="0" anchor="t" bIns="68575" lIns="68575" spcFirstLastPara="1" rIns="68575" wrap="square" tIns="68575">
            <a:spAutoFit/>
          </a:bodyPr>
          <a:lstStyle/>
          <a:p>
            <a:pPr indent="0" lvl="0" marL="0" marR="0" rtl="0" algn="just">
              <a:lnSpc>
                <a:spcPct val="100000"/>
              </a:lnSpc>
              <a:spcBef>
                <a:spcPts val="0"/>
              </a:spcBef>
              <a:spcAft>
                <a:spcPts val="0"/>
              </a:spcAft>
              <a:buClr>
                <a:srgbClr val="000000"/>
              </a:buClr>
              <a:buSzPts val="1900"/>
              <a:buFont typeface="Arial"/>
              <a:buNone/>
            </a:pPr>
            <a:r>
              <a:rPr b="1" i="0" lang="es" sz="2000" u="none" cap="none" strike="noStrike">
                <a:solidFill>
                  <a:srgbClr val="00AEAA"/>
                </a:solidFill>
                <a:latin typeface="Roboto"/>
                <a:ea typeface="Roboto"/>
                <a:cs typeface="Roboto"/>
                <a:sym typeface="Roboto"/>
              </a:rPr>
              <a:t>Referencias</a:t>
            </a:r>
            <a:endParaRPr b="1" i="0" sz="2000" u="none" cap="none" strike="noStrike">
              <a:solidFill>
                <a:srgbClr val="00AEAA"/>
              </a:solidFill>
              <a:latin typeface="Roboto"/>
              <a:ea typeface="Roboto"/>
              <a:cs typeface="Roboto"/>
              <a:sym typeface="Roboto"/>
            </a:endParaRPr>
          </a:p>
        </p:txBody>
      </p:sp>
      <p:sp>
        <p:nvSpPr>
          <p:cNvPr id="263" name="Google Shape;263;p25"/>
          <p:cNvSpPr txBox="1"/>
          <p:nvPr/>
        </p:nvSpPr>
        <p:spPr>
          <a:xfrm>
            <a:off x="650363" y="1645688"/>
            <a:ext cx="7856700" cy="1362300"/>
          </a:xfrm>
          <a:prstGeom prst="rect">
            <a:avLst/>
          </a:prstGeom>
          <a:noFill/>
          <a:ln>
            <a:noFill/>
          </a:ln>
        </p:spPr>
        <p:txBody>
          <a:bodyPr anchorCtr="0" anchor="t" bIns="68575" lIns="68575" spcFirstLastPara="1" rIns="68575" wrap="square" tIns="68575">
            <a:spAutoFit/>
          </a:bodyPr>
          <a:lstStyle/>
          <a:p>
            <a:pPr indent="0" lvl="0" marL="0" marR="0" rtl="0" algn="just">
              <a:lnSpc>
                <a:spcPct val="100000"/>
              </a:lnSpc>
              <a:spcBef>
                <a:spcPts val="1100"/>
              </a:spcBef>
              <a:spcAft>
                <a:spcPts val="0"/>
              </a:spcAft>
              <a:buClr>
                <a:srgbClr val="000000"/>
              </a:buClr>
              <a:buSzPts val="1400"/>
              <a:buFont typeface="Arial"/>
              <a:buNone/>
            </a:pPr>
            <a:r>
              <a:rPr lang="es" sz="1100" u="sng">
                <a:solidFill>
                  <a:schemeClr val="hlink"/>
                </a:solidFill>
                <a:latin typeface="Roboto"/>
                <a:ea typeface="Roboto"/>
                <a:cs typeface="Roboto"/>
                <a:sym typeface="Roboto"/>
                <a:hlinkClick r:id="rId4"/>
              </a:rPr>
              <a:t>https://www.analyticslane.com/2021/08/03/numpy-que-es-una-matriz-estructurada-de-numpy-y-como-trabajar-con-ellas-en-python/</a:t>
            </a:r>
            <a:endParaRPr sz="1100">
              <a:solidFill>
                <a:schemeClr val="dk1"/>
              </a:solidFill>
              <a:latin typeface="Roboto"/>
              <a:ea typeface="Roboto"/>
              <a:cs typeface="Roboto"/>
              <a:sym typeface="Roboto"/>
            </a:endParaRPr>
          </a:p>
          <a:p>
            <a:pPr indent="0" lvl="0" marL="0" marR="0" rtl="0" algn="just">
              <a:lnSpc>
                <a:spcPct val="100000"/>
              </a:lnSpc>
              <a:spcBef>
                <a:spcPts val="1100"/>
              </a:spcBef>
              <a:spcAft>
                <a:spcPts val="0"/>
              </a:spcAft>
              <a:buClr>
                <a:srgbClr val="000000"/>
              </a:buClr>
              <a:buSzPts val="1400"/>
              <a:buFont typeface="Arial"/>
              <a:buNone/>
            </a:pPr>
            <a:r>
              <a:rPr lang="es" sz="1100" u="sng">
                <a:solidFill>
                  <a:schemeClr val="hlink"/>
                </a:solidFill>
                <a:latin typeface="Roboto"/>
                <a:ea typeface="Roboto"/>
                <a:cs typeface="Roboto"/>
                <a:sym typeface="Roboto"/>
                <a:hlinkClick r:id="rId5"/>
              </a:rPr>
              <a:t>https://apuntes.de/python/trabajo-con-matrices-y-operaciones-basicas-en-python-manipulacion-de-datos-estructurados</a:t>
            </a:r>
            <a:endParaRPr sz="1100">
              <a:solidFill>
                <a:schemeClr val="dk1"/>
              </a:solidFill>
              <a:latin typeface="Roboto"/>
              <a:ea typeface="Roboto"/>
              <a:cs typeface="Roboto"/>
              <a:sym typeface="Roboto"/>
            </a:endParaRPr>
          </a:p>
          <a:p>
            <a:pPr indent="0" lvl="0" marL="0" marR="0" rtl="0" algn="just">
              <a:lnSpc>
                <a:spcPct val="100000"/>
              </a:lnSpc>
              <a:spcBef>
                <a:spcPts val="1100"/>
              </a:spcBef>
              <a:spcAft>
                <a:spcPts val="0"/>
              </a:spcAft>
              <a:buClr>
                <a:srgbClr val="000000"/>
              </a:buClr>
              <a:buSzPts val="1400"/>
              <a:buFont typeface="Arial"/>
              <a:buNone/>
            </a:pPr>
            <a:r>
              <a:rPr lang="es" sz="800" u="sng">
                <a:solidFill>
                  <a:schemeClr val="hlink"/>
                </a:solidFill>
                <a:hlinkClick r:id="rId6"/>
              </a:rPr>
              <a:t>Filtros de imágenes por convolución de matrices (acodigo.blogspot.com)</a:t>
            </a:r>
            <a:endParaRPr sz="1100">
              <a:solidFill>
                <a:schemeClr val="dk1"/>
              </a:solidFill>
              <a:latin typeface="Roboto"/>
              <a:ea typeface="Roboto"/>
              <a:cs typeface="Roboto"/>
              <a:sym typeface="Roboto"/>
            </a:endParaRPr>
          </a:p>
          <a:p>
            <a:pPr indent="0" lvl="0" marL="0" marR="0" rtl="0" algn="just">
              <a:lnSpc>
                <a:spcPct val="100000"/>
              </a:lnSpc>
              <a:spcBef>
                <a:spcPts val="1100"/>
              </a:spcBef>
              <a:spcAft>
                <a:spcPts val="0"/>
              </a:spcAft>
              <a:buClr>
                <a:srgbClr val="000000"/>
              </a:buClr>
              <a:buSzPts val="1400"/>
              <a:buFont typeface="Arial"/>
              <a:buNone/>
            </a:pPr>
            <a:r>
              <a:t/>
            </a:r>
            <a:endParaRPr sz="1100">
              <a:solidFill>
                <a:schemeClr val="dk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79" name="Shape 79"/>
        <p:cNvGrpSpPr/>
        <p:nvPr/>
      </p:nvGrpSpPr>
      <p:grpSpPr>
        <a:xfrm>
          <a:off x="0" y="0"/>
          <a:ext cx="0" cy="0"/>
          <a:chOff x="0" y="0"/>
          <a:chExt cx="0" cy="0"/>
        </a:xfrm>
      </p:grpSpPr>
      <p:sp>
        <p:nvSpPr>
          <p:cNvPr id="80" name="Google Shape;80;p15"/>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81" name="Google Shape;81;p15"/>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82" name="Google Shape;82;p15"/>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83" name="Google Shape;83;p15"/>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84" name="Google Shape;84;p15"/>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85" name="Google Shape;85;p15"/>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86" name="Google Shape;86;p15"/>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87" name="Google Shape;87;p15"/>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88" name="Google Shape;88;p15"/>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t/>
            </a:r>
            <a:endParaRPr b="1" i="0" sz="1500" u="none" cap="none" strike="noStrike">
              <a:solidFill>
                <a:srgbClr val="003870"/>
              </a:solidFill>
              <a:latin typeface="Courier New"/>
              <a:ea typeface="Courier New"/>
              <a:cs typeface="Courier New"/>
              <a:sym typeface="Courier New"/>
            </a:endParaRPr>
          </a:p>
        </p:txBody>
      </p:sp>
      <p:sp>
        <p:nvSpPr>
          <p:cNvPr id="89" name="Google Shape;89;p15"/>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90" name="Google Shape;90;p15"/>
          <p:cNvPicPr preferRelativeResize="0"/>
          <p:nvPr/>
        </p:nvPicPr>
        <p:blipFill rotWithShape="1">
          <a:blip r:embed="rId4">
            <a:alphaModFix/>
          </a:blip>
          <a:srcRect b="13073" l="0" r="0" t="0"/>
          <a:stretch/>
        </p:blipFill>
        <p:spPr>
          <a:xfrm rot="14">
            <a:off x="6262032" y="3660770"/>
            <a:ext cx="1125787" cy="1126615"/>
          </a:xfrm>
          <a:prstGeom prst="rect">
            <a:avLst/>
          </a:prstGeom>
          <a:noFill/>
          <a:ln>
            <a:noFill/>
          </a:ln>
        </p:spPr>
      </p:pic>
      <p:sp>
        <p:nvSpPr>
          <p:cNvPr id="91" name="Google Shape;91;p15"/>
          <p:cNvSpPr txBox="1"/>
          <p:nvPr/>
        </p:nvSpPr>
        <p:spPr>
          <a:xfrm>
            <a:off x="520988" y="1099106"/>
            <a:ext cx="3357900" cy="450900"/>
          </a:xfrm>
          <a:prstGeom prst="rect">
            <a:avLst/>
          </a:prstGeom>
          <a:noFill/>
          <a:ln cap="flat" cmpd="sng" w="9525">
            <a:solidFill>
              <a:schemeClr val="dk2"/>
            </a:solidFill>
            <a:prstDash val="solid"/>
            <a:round/>
            <a:headEnd len="sm" w="sm" type="none"/>
            <a:tailEnd len="sm" w="sm" type="none"/>
          </a:ln>
        </p:spPr>
        <p:txBody>
          <a:bodyPr anchorCtr="0" anchor="t" bIns="68575" lIns="68575" spcFirstLastPara="1" rIns="68575" wrap="square" tIns="68575">
            <a:noAutofit/>
          </a:bodyPr>
          <a:lstStyle/>
          <a:p>
            <a:pPr indent="0" lvl="0" marL="0" rtl="0" algn="l">
              <a:spcBef>
                <a:spcPts val="0"/>
              </a:spcBef>
              <a:spcAft>
                <a:spcPts val="0"/>
              </a:spcAft>
              <a:buNone/>
            </a:pPr>
            <a:r>
              <a:rPr lang="es" sz="2200">
                <a:solidFill>
                  <a:schemeClr val="dk1"/>
                </a:solidFill>
                <a:latin typeface="Roboto"/>
                <a:ea typeface="Roboto"/>
                <a:cs typeface="Roboto"/>
                <a:sym typeface="Roboto"/>
              </a:rPr>
              <a:t>Matrices y las imagenes</a:t>
            </a:r>
            <a:endParaRPr sz="2200">
              <a:solidFill>
                <a:schemeClr val="dk1"/>
              </a:solidFill>
              <a:latin typeface="Roboto"/>
              <a:ea typeface="Roboto"/>
              <a:cs typeface="Roboto"/>
              <a:sym typeface="Roboto"/>
            </a:endParaRPr>
          </a:p>
        </p:txBody>
      </p:sp>
      <p:sp>
        <p:nvSpPr>
          <p:cNvPr id="92" name="Google Shape;92;p15"/>
          <p:cNvSpPr txBox="1"/>
          <p:nvPr/>
        </p:nvSpPr>
        <p:spPr>
          <a:xfrm>
            <a:off x="456806" y="1691813"/>
            <a:ext cx="4063500" cy="2293500"/>
          </a:xfrm>
          <a:prstGeom prst="rect">
            <a:avLst/>
          </a:prstGeom>
          <a:noFill/>
          <a:ln>
            <a:noFill/>
          </a:ln>
        </p:spPr>
        <p:txBody>
          <a:bodyPr anchorCtr="0" anchor="t" bIns="68575" lIns="68575" spcFirstLastPara="1" rIns="68575" wrap="square" tIns="68575">
            <a:spAutoFit/>
          </a:bodyPr>
          <a:lstStyle/>
          <a:p>
            <a:pPr indent="0" lvl="0" marL="0" rtl="0" algn="just">
              <a:spcBef>
                <a:spcPts val="0"/>
              </a:spcBef>
              <a:spcAft>
                <a:spcPts val="0"/>
              </a:spcAft>
              <a:buNone/>
            </a:pPr>
            <a:r>
              <a:rPr lang="es" sz="1400">
                <a:solidFill>
                  <a:schemeClr val="dk1"/>
                </a:solidFill>
                <a:latin typeface="Roboto"/>
                <a:ea typeface="Roboto"/>
                <a:cs typeface="Roboto"/>
                <a:sym typeface="Roboto"/>
              </a:rPr>
              <a:t>La aplicación de matrices en imágenes está estrechamente relacionada con el procesamiento de imágenes digitales, un campo que ha experimentado un rápido desarrollo en las últimas décadas. Las imágenes digitales se componen de píxeles, y cada píxel se representa mediante un valor numérico que indica su intensidad o color. Las matrices son herramientas esenciales para manipular y procesar estos datos de imágenes</a:t>
            </a:r>
            <a:endParaRPr sz="1500">
              <a:solidFill>
                <a:schemeClr val="dk1"/>
              </a:solidFill>
            </a:endParaRPr>
          </a:p>
        </p:txBody>
      </p:sp>
      <p:pic>
        <p:nvPicPr>
          <p:cNvPr id="93" name="Google Shape;93;p15"/>
          <p:cNvPicPr preferRelativeResize="0"/>
          <p:nvPr/>
        </p:nvPicPr>
        <p:blipFill>
          <a:blip r:embed="rId5">
            <a:alphaModFix/>
          </a:blip>
          <a:stretch>
            <a:fillRect/>
          </a:stretch>
        </p:blipFill>
        <p:spPr>
          <a:xfrm>
            <a:off x="5248762" y="1294200"/>
            <a:ext cx="3413963" cy="2114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7" name="Shape 97"/>
        <p:cNvGrpSpPr/>
        <p:nvPr/>
      </p:nvGrpSpPr>
      <p:grpSpPr>
        <a:xfrm>
          <a:off x="0" y="0"/>
          <a:ext cx="0" cy="0"/>
          <a:chOff x="0" y="0"/>
          <a:chExt cx="0" cy="0"/>
        </a:xfrm>
      </p:grpSpPr>
      <p:sp>
        <p:nvSpPr>
          <p:cNvPr id="98" name="Google Shape;98;p16"/>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99" name="Google Shape;99;p16"/>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00" name="Google Shape;100;p16"/>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01" name="Google Shape;101;p16"/>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102" name="Google Shape;102;p16"/>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03" name="Google Shape;103;p16"/>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104" name="Google Shape;104;p16"/>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05" name="Google Shape;105;p16"/>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06" name="Google Shape;106;p16"/>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t/>
            </a:r>
            <a:endParaRPr b="1" i="0" sz="1500" u="none" cap="none" strike="noStrike">
              <a:solidFill>
                <a:srgbClr val="003870"/>
              </a:solidFill>
              <a:latin typeface="Courier New"/>
              <a:ea typeface="Courier New"/>
              <a:cs typeface="Courier New"/>
              <a:sym typeface="Courier New"/>
            </a:endParaRPr>
          </a:p>
        </p:txBody>
      </p:sp>
      <p:sp>
        <p:nvSpPr>
          <p:cNvPr id="107" name="Google Shape;107;p16"/>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08" name="Google Shape;108;p16"/>
          <p:cNvPicPr preferRelativeResize="0"/>
          <p:nvPr/>
        </p:nvPicPr>
        <p:blipFill rotWithShape="1">
          <a:blip r:embed="rId4">
            <a:alphaModFix/>
          </a:blip>
          <a:srcRect b="4083" l="7830" r="8953" t="13577"/>
          <a:stretch/>
        </p:blipFill>
        <p:spPr>
          <a:xfrm>
            <a:off x="640256" y="1531519"/>
            <a:ext cx="3761212" cy="2971388"/>
          </a:xfrm>
          <a:prstGeom prst="rect">
            <a:avLst/>
          </a:prstGeom>
          <a:noFill/>
          <a:ln>
            <a:noFill/>
          </a:ln>
        </p:spPr>
      </p:pic>
      <p:pic>
        <p:nvPicPr>
          <p:cNvPr id="109" name="Google Shape;109;p16"/>
          <p:cNvPicPr preferRelativeResize="0"/>
          <p:nvPr/>
        </p:nvPicPr>
        <p:blipFill>
          <a:blip r:embed="rId5">
            <a:alphaModFix/>
          </a:blip>
          <a:stretch>
            <a:fillRect/>
          </a:stretch>
        </p:blipFill>
        <p:spPr>
          <a:xfrm>
            <a:off x="5202975" y="1294192"/>
            <a:ext cx="3486150" cy="1671638"/>
          </a:xfrm>
          <a:prstGeom prst="rect">
            <a:avLst/>
          </a:prstGeom>
          <a:noFill/>
          <a:ln>
            <a:noFill/>
          </a:ln>
        </p:spPr>
      </p:pic>
      <p:sp>
        <p:nvSpPr>
          <p:cNvPr id="110" name="Google Shape;110;p16"/>
          <p:cNvSpPr txBox="1"/>
          <p:nvPr/>
        </p:nvSpPr>
        <p:spPr>
          <a:xfrm>
            <a:off x="4560956" y="3397425"/>
            <a:ext cx="4223700" cy="1216200"/>
          </a:xfrm>
          <a:prstGeom prst="rect">
            <a:avLst/>
          </a:prstGeom>
          <a:noFill/>
          <a:ln cap="flat" cmpd="sng" w="9525">
            <a:solidFill>
              <a:schemeClr val="dk1"/>
            </a:solidFill>
            <a:prstDash val="solid"/>
            <a:round/>
            <a:headEnd len="sm" w="sm" type="none"/>
            <a:tailEnd len="sm" w="sm" type="none"/>
          </a:ln>
        </p:spPr>
        <p:txBody>
          <a:bodyPr anchorCtr="0" anchor="t" bIns="68575" lIns="68575" spcFirstLastPara="1" rIns="68575" wrap="square" tIns="68575">
            <a:noAutofit/>
          </a:bodyPr>
          <a:lstStyle/>
          <a:p>
            <a:pPr indent="0" lvl="0" marL="0" rtl="0" algn="just">
              <a:spcBef>
                <a:spcPts val="0"/>
              </a:spcBef>
              <a:spcAft>
                <a:spcPts val="0"/>
              </a:spcAft>
              <a:buNone/>
            </a:pPr>
            <a:r>
              <a:rPr lang="es" sz="1000">
                <a:solidFill>
                  <a:schemeClr val="dk1"/>
                </a:solidFill>
                <a:latin typeface="Roboto"/>
                <a:ea typeface="Roboto"/>
                <a:cs typeface="Roboto"/>
                <a:sym typeface="Roboto"/>
              </a:rPr>
              <a:t>El rango de valores de un píxel en una imagen digital que va desde 0 hasta 255 es comúnmente asociado con imágenes en escala de grises. Este rango proviene del uso de 8 bits para representar cada componente de color o intensidad de un píxel. Un bit puede tener dos valores posibles     (0 o 1), y cuando tienes 8 bits, puedo representar </a:t>
            </a:r>
            <a:r>
              <a:rPr b="1" lang="es" sz="1100">
                <a:solidFill>
                  <a:schemeClr val="dk1"/>
                </a:solidFill>
                <a:latin typeface="Roboto"/>
                <a:ea typeface="Roboto"/>
                <a:cs typeface="Roboto"/>
                <a:sym typeface="Roboto"/>
              </a:rPr>
              <a:t>2^8=256</a:t>
            </a:r>
            <a:r>
              <a:rPr lang="es" sz="1200">
                <a:solidFill>
                  <a:schemeClr val="dk1"/>
                </a:solidFill>
                <a:latin typeface="Roboto"/>
                <a:ea typeface="Roboto"/>
                <a:cs typeface="Roboto"/>
                <a:sym typeface="Roboto"/>
              </a:rPr>
              <a:t> </a:t>
            </a:r>
            <a:r>
              <a:rPr lang="es" sz="1000">
                <a:solidFill>
                  <a:schemeClr val="dk1"/>
                </a:solidFill>
                <a:latin typeface="Roboto"/>
                <a:ea typeface="Roboto"/>
                <a:cs typeface="Roboto"/>
                <a:sym typeface="Roboto"/>
              </a:rPr>
              <a:t>valores distintos. Sin embargo, la cuenta comienza desde 0, por lo que el rango es de 0 a 255. 0 es Negro y 255 es blanco</a:t>
            </a:r>
            <a:endParaRPr sz="1000">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4" name="Shape 114"/>
        <p:cNvGrpSpPr/>
        <p:nvPr/>
      </p:nvGrpSpPr>
      <p:grpSpPr>
        <a:xfrm>
          <a:off x="0" y="0"/>
          <a:ext cx="0" cy="0"/>
          <a:chOff x="0" y="0"/>
          <a:chExt cx="0" cy="0"/>
        </a:xfrm>
      </p:grpSpPr>
      <p:sp>
        <p:nvSpPr>
          <p:cNvPr id="115" name="Google Shape;115;p17"/>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16" name="Google Shape;116;p17"/>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17" name="Google Shape;117;p17"/>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18" name="Google Shape;118;p17"/>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119" name="Google Shape;119;p17"/>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20" name="Google Shape;120;p17"/>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121" name="Google Shape;121;p17"/>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22" name="Google Shape;122;p17"/>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23" name="Google Shape;123;p17"/>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t/>
            </a:r>
            <a:endParaRPr b="1" i="0" sz="1500" u="none" cap="none" strike="noStrike">
              <a:solidFill>
                <a:srgbClr val="003870"/>
              </a:solidFill>
              <a:latin typeface="Courier New"/>
              <a:ea typeface="Courier New"/>
              <a:cs typeface="Courier New"/>
              <a:sym typeface="Courier New"/>
            </a:endParaRPr>
          </a:p>
        </p:txBody>
      </p:sp>
      <p:sp>
        <p:nvSpPr>
          <p:cNvPr id="124" name="Google Shape;124;p17"/>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25" name="Google Shape;125;p17"/>
          <p:cNvPicPr preferRelativeResize="0"/>
          <p:nvPr/>
        </p:nvPicPr>
        <p:blipFill rotWithShape="1">
          <a:blip r:embed="rId4">
            <a:alphaModFix/>
          </a:blip>
          <a:srcRect b="4083" l="7830" r="8953" t="13577"/>
          <a:stretch/>
        </p:blipFill>
        <p:spPr>
          <a:xfrm>
            <a:off x="456356" y="1347600"/>
            <a:ext cx="3761212" cy="2971388"/>
          </a:xfrm>
          <a:prstGeom prst="rect">
            <a:avLst/>
          </a:prstGeom>
          <a:noFill/>
          <a:ln>
            <a:noFill/>
          </a:ln>
        </p:spPr>
      </p:pic>
      <p:sp>
        <p:nvSpPr>
          <p:cNvPr id="126" name="Google Shape;126;p17"/>
          <p:cNvSpPr txBox="1"/>
          <p:nvPr/>
        </p:nvSpPr>
        <p:spPr>
          <a:xfrm>
            <a:off x="4566900" y="1217756"/>
            <a:ext cx="4396200" cy="1910100"/>
          </a:xfrm>
          <a:prstGeom prst="rect">
            <a:avLst/>
          </a:prstGeom>
          <a:noFill/>
          <a:ln>
            <a:noFill/>
          </a:ln>
        </p:spPr>
        <p:txBody>
          <a:bodyPr anchorCtr="0" anchor="t" bIns="68575" lIns="68575" spcFirstLastPara="1" rIns="68575" wrap="square" tIns="68575">
            <a:noAutofit/>
          </a:bodyPr>
          <a:lstStyle/>
          <a:p>
            <a:pPr indent="0" lvl="0" marL="0" rtl="0" algn="just">
              <a:spcBef>
                <a:spcPts val="0"/>
              </a:spcBef>
              <a:spcAft>
                <a:spcPts val="0"/>
              </a:spcAft>
              <a:buNone/>
            </a:pPr>
            <a:r>
              <a:rPr lang="es" sz="1400">
                <a:solidFill>
                  <a:schemeClr val="dk1"/>
                </a:solidFill>
                <a:latin typeface="Roboto"/>
                <a:ea typeface="Roboto"/>
                <a:cs typeface="Roboto"/>
                <a:sym typeface="Roboto"/>
              </a:rPr>
              <a:t>Para imágenes en color, como las imágenes en formato RGB, cada componente de color (rojo, verde y azul) también se representa típicamente con 8 bits, lo que da lugar a 256 valores posibles para cada componente de color. El rango para cada componente de color va de 0 a 255. La combinación de estos componentes de color permite representar una variedad de colores en la imagen completa</a:t>
            </a:r>
            <a:endParaRPr sz="1800">
              <a:solidFill>
                <a:schemeClr val="dk1"/>
              </a:solidFill>
              <a:latin typeface="Calibri"/>
              <a:ea typeface="Calibri"/>
              <a:cs typeface="Calibri"/>
              <a:sym typeface="Calibri"/>
            </a:endParaRPr>
          </a:p>
        </p:txBody>
      </p:sp>
      <p:pic>
        <p:nvPicPr>
          <p:cNvPr id="127" name="Google Shape;127;p17"/>
          <p:cNvPicPr preferRelativeResize="0"/>
          <p:nvPr/>
        </p:nvPicPr>
        <p:blipFill>
          <a:blip r:embed="rId5">
            <a:alphaModFix/>
          </a:blip>
          <a:stretch>
            <a:fillRect/>
          </a:stretch>
        </p:blipFill>
        <p:spPr>
          <a:xfrm>
            <a:off x="5019853" y="3029400"/>
            <a:ext cx="2229477" cy="213925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1" name="Shape 131"/>
        <p:cNvGrpSpPr/>
        <p:nvPr/>
      </p:nvGrpSpPr>
      <p:grpSpPr>
        <a:xfrm>
          <a:off x="0" y="0"/>
          <a:ext cx="0" cy="0"/>
          <a:chOff x="0" y="0"/>
          <a:chExt cx="0" cy="0"/>
        </a:xfrm>
      </p:grpSpPr>
      <p:sp>
        <p:nvSpPr>
          <p:cNvPr id="132" name="Google Shape;132;p18"/>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33" name="Google Shape;133;p18"/>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34" name="Google Shape;134;p18"/>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35" name="Google Shape;135;p18"/>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136" name="Google Shape;136;p18"/>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7" name="Google Shape;137;p18"/>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138" name="Google Shape;138;p18"/>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9" name="Google Shape;139;p18"/>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40" name="Google Shape;140;p18"/>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t/>
            </a:r>
            <a:endParaRPr b="1" i="0" sz="1500" u="none" cap="none" strike="noStrike">
              <a:solidFill>
                <a:srgbClr val="003870"/>
              </a:solidFill>
              <a:latin typeface="Courier New"/>
              <a:ea typeface="Courier New"/>
              <a:cs typeface="Courier New"/>
              <a:sym typeface="Courier New"/>
            </a:endParaRPr>
          </a:p>
        </p:txBody>
      </p:sp>
      <p:sp>
        <p:nvSpPr>
          <p:cNvPr id="141" name="Google Shape;141;p18"/>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42" name="Google Shape;142;p18"/>
          <p:cNvPicPr preferRelativeResize="0"/>
          <p:nvPr/>
        </p:nvPicPr>
        <p:blipFill>
          <a:blip r:embed="rId4">
            <a:alphaModFix/>
          </a:blip>
          <a:stretch>
            <a:fillRect/>
          </a:stretch>
        </p:blipFill>
        <p:spPr>
          <a:xfrm>
            <a:off x="296703" y="1013025"/>
            <a:ext cx="4229100" cy="2893219"/>
          </a:xfrm>
          <a:prstGeom prst="rect">
            <a:avLst/>
          </a:prstGeom>
          <a:noFill/>
          <a:ln>
            <a:noFill/>
          </a:ln>
        </p:spPr>
      </p:pic>
      <p:pic>
        <p:nvPicPr>
          <p:cNvPr id="143" name="Google Shape;143;p18"/>
          <p:cNvPicPr preferRelativeResize="0"/>
          <p:nvPr/>
        </p:nvPicPr>
        <p:blipFill>
          <a:blip r:embed="rId5">
            <a:alphaModFix/>
          </a:blip>
          <a:stretch>
            <a:fillRect/>
          </a:stretch>
        </p:blipFill>
        <p:spPr>
          <a:xfrm>
            <a:off x="4592628" y="941579"/>
            <a:ext cx="4186238" cy="303609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47" name="Shape 147"/>
        <p:cNvGrpSpPr/>
        <p:nvPr/>
      </p:nvGrpSpPr>
      <p:grpSpPr>
        <a:xfrm>
          <a:off x="0" y="0"/>
          <a:ext cx="0" cy="0"/>
          <a:chOff x="0" y="0"/>
          <a:chExt cx="0" cy="0"/>
        </a:xfrm>
      </p:grpSpPr>
      <p:sp>
        <p:nvSpPr>
          <p:cNvPr id="148" name="Google Shape;148;p19"/>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49" name="Google Shape;149;p19"/>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50" name="Google Shape;150;p19"/>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51" name="Google Shape;151;p19"/>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152" name="Google Shape;152;p19"/>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53" name="Google Shape;153;p19"/>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154" name="Google Shape;154;p19"/>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55" name="Google Shape;155;p19"/>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56" name="Google Shape;156;p19"/>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t/>
            </a:r>
            <a:endParaRPr b="1" i="0" sz="1500" u="none" cap="none" strike="noStrike">
              <a:solidFill>
                <a:srgbClr val="003870"/>
              </a:solidFill>
              <a:latin typeface="Courier New"/>
              <a:ea typeface="Courier New"/>
              <a:cs typeface="Courier New"/>
              <a:sym typeface="Courier New"/>
            </a:endParaRPr>
          </a:p>
        </p:txBody>
      </p:sp>
      <p:sp>
        <p:nvSpPr>
          <p:cNvPr id="157" name="Google Shape;157;p19"/>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58" name="Google Shape;158;p19"/>
          <p:cNvPicPr preferRelativeResize="0"/>
          <p:nvPr/>
        </p:nvPicPr>
        <p:blipFill>
          <a:blip r:embed="rId4">
            <a:alphaModFix/>
          </a:blip>
          <a:stretch>
            <a:fillRect/>
          </a:stretch>
        </p:blipFill>
        <p:spPr>
          <a:xfrm>
            <a:off x="462809" y="1078706"/>
            <a:ext cx="4043363" cy="2986088"/>
          </a:xfrm>
          <a:prstGeom prst="rect">
            <a:avLst/>
          </a:prstGeom>
          <a:noFill/>
          <a:ln>
            <a:noFill/>
          </a:ln>
        </p:spPr>
      </p:pic>
      <p:pic>
        <p:nvPicPr>
          <p:cNvPr id="159" name="Google Shape;159;p19"/>
          <p:cNvPicPr preferRelativeResize="0"/>
          <p:nvPr/>
        </p:nvPicPr>
        <p:blipFill>
          <a:blip r:embed="rId5">
            <a:alphaModFix/>
          </a:blip>
          <a:stretch>
            <a:fillRect/>
          </a:stretch>
        </p:blipFill>
        <p:spPr>
          <a:xfrm>
            <a:off x="4703516" y="1069961"/>
            <a:ext cx="4029075" cy="2971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63" name="Shape 163"/>
        <p:cNvGrpSpPr/>
        <p:nvPr/>
      </p:nvGrpSpPr>
      <p:grpSpPr>
        <a:xfrm>
          <a:off x="0" y="0"/>
          <a:ext cx="0" cy="0"/>
          <a:chOff x="0" y="0"/>
          <a:chExt cx="0" cy="0"/>
        </a:xfrm>
      </p:grpSpPr>
      <p:sp>
        <p:nvSpPr>
          <p:cNvPr id="164" name="Google Shape;164;p20"/>
          <p:cNvSpPr/>
          <p:nvPr/>
        </p:nvSpPr>
        <p:spPr>
          <a:xfrm>
            <a:off x="350025" y="3707344"/>
            <a:ext cx="2258100" cy="13290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rtl="0" algn="ctr">
              <a:spcBef>
                <a:spcPts val="0"/>
              </a:spcBef>
              <a:spcAft>
                <a:spcPts val="0"/>
              </a:spcAft>
              <a:buNone/>
            </a:pPr>
            <a:r>
              <a:rPr lang="es" sz="1100">
                <a:solidFill>
                  <a:srgbClr val="FF0000"/>
                </a:solidFill>
                <a:latin typeface="Roboto"/>
                <a:ea typeface="Roboto"/>
                <a:cs typeface="Roboto"/>
                <a:sym typeface="Roboto"/>
              </a:rPr>
              <a:t>¿No te suena esta matriz?</a:t>
            </a:r>
            <a:r>
              <a:rPr lang="es" sz="1100">
                <a:latin typeface="Roboto"/>
                <a:ea typeface="Roboto"/>
                <a:cs typeface="Roboto"/>
                <a:sym typeface="Roboto"/>
              </a:rPr>
              <a:t> Es trabajo gratis que realizas para google etiquetando segmentos de imágenes para mejorar el rendimiento de sus inteligencias artificiales y vender estos datos</a:t>
            </a:r>
            <a:endParaRPr sz="1100">
              <a:latin typeface="Roboto"/>
              <a:ea typeface="Roboto"/>
              <a:cs typeface="Roboto"/>
              <a:sym typeface="Roboto"/>
            </a:endParaRPr>
          </a:p>
        </p:txBody>
      </p:sp>
      <p:sp>
        <p:nvSpPr>
          <p:cNvPr id="165" name="Google Shape;165;p20"/>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6" name="Google Shape;166;p20"/>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7" name="Google Shape;167;p20"/>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68" name="Google Shape;168;p20"/>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169" name="Google Shape;169;p20"/>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70" name="Google Shape;170;p20"/>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171" name="Google Shape;171;p20"/>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72" name="Google Shape;172;p20"/>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3" name="Google Shape;173;p20"/>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t/>
            </a:r>
            <a:endParaRPr b="1" i="0" sz="1500" u="none" cap="none" strike="noStrike">
              <a:solidFill>
                <a:srgbClr val="003870"/>
              </a:solidFill>
              <a:latin typeface="Courier New"/>
              <a:ea typeface="Courier New"/>
              <a:cs typeface="Courier New"/>
              <a:sym typeface="Courier New"/>
            </a:endParaRPr>
          </a:p>
        </p:txBody>
      </p:sp>
      <p:sp>
        <p:nvSpPr>
          <p:cNvPr id="174" name="Google Shape;174;p20"/>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5" name="Google Shape;175;p20"/>
          <p:cNvSpPr txBox="1"/>
          <p:nvPr/>
        </p:nvSpPr>
        <p:spPr>
          <a:xfrm>
            <a:off x="350025" y="2104425"/>
            <a:ext cx="4396200" cy="1415400"/>
          </a:xfrm>
          <a:prstGeom prst="rect">
            <a:avLst/>
          </a:prstGeom>
          <a:noFill/>
          <a:ln>
            <a:noFill/>
          </a:ln>
        </p:spPr>
        <p:txBody>
          <a:bodyPr anchorCtr="0" anchor="t" bIns="68575" lIns="68575" spcFirstLastPara="1" rIns="68575" wrap="square" tIns="68575">
            <a:noAutofit/>
          </a:bodyPr>
          <a:lstStyle/>
          <a:p>
            <a:pPr indent="0" lvl="0" marL="0" rtl="0" algn="just">
              <a:spcBef>
                <a:spcPts val="0"/>
              </a:spcBef>
              <a:spcAft>
                <a:spcPts val="0"/>
              </a:spcAft>
              <a:buNone/>
            </a:pPr>
            <a:r>
              <a:rPr lang="es" sz="1400">
                <a:solidFill>
                  <a:schemeClr val="dk1"/>
                </a:solidFill>
                <a:latin typeface="Roboto"/>
                <a:ea typeface="Roboto"/>
                <a:cs typeface="Roboto"/>
                <a:sym typeface="Roboto"/>
              </a:rPr>
              <a:t>La aplicación de las matrices y la inteligencia artificial está estrictamente ligada mediante muchas funcionalidades como:</a:t>
            </a:r>
            <a:endParaRPr sz="1400">
              <a:solidFill>
                <a:schemeClr val="dk1"/>
              </a:solidFill>
              <a:latin typeface="Roboto"/>
              <a:ea typeface="Roboto"/>
              <a:cs typeface="Roboto"/>
              <a:sym typeface="Roboto"/>
            </a:endParaRPr>
          </a:p>
          <a:p>
            <a:pPr indent="-254000" lvl="0" marL="342900" rtl="0" algn="just">
              <a:spcBef>
                <a:spcPts val="0"/>
              </a:spcBef>
              <a:spcAft>
                <a:spcPts val="0"/>
              </a:spcAft>
              <a:buClr>
                <a:schemeClr val="dk1"/>
              </a:buClr>
              <a:buSzPts val="1400"/>
              <a:buFont typeface="Roboto"/>
              <a:buChar char="●"/>
            </a:pPr>
            <a:r>
              <a:rPr lang="es" sz="1400">
                <a:solidFill>
                  <a:schemeClr val="dk1"/>
                </a:solidFill>
                <a:latin typeface="Roboto"/>
                <a:ea typeface="Roboto"/>
                <a:cs typeface="Roboto"/>
                <a:sym typeface="Roboto"/>
              </a:rPr>
              <a:t>Segmentación de tipos de cáncer</a:t>
            </a:r>
            <a:endParaRPr sz="1400">
              <a:solidFill>
                <a:schemeClr val="dk1"/>
              </a:solidFill>
              <a:latin typeface="Roboto"/>
              <a:ea typeface="Roboto"/>
              <a:cs typeface="Roboto"/>
              <a:sym typeface="Roboto"/>
            </a:endParaRPr>
          </a:p>
          <a:p>
            <a:pPr indent="-254000" lvl="0" marL="342900" rtl="0" algn="just">
              <a:spcBef>
                <a:spcPts val="0"/>
              </a:spcBef>
              <a:spcAft>
                <a:spcPts val="0"/>
              </a:spcAft>
              <a:buClr>
                <a:schemeClr val="dk1"/>
              </a:buClr>
              <a:buSzPts val="1400"/>
              <a:buFont typeface="Roboto"/>
              <a:buChar char="●"/>
            </a:pPr>
            <a:r>
              <a:rPr lang="es" sz="1400">
                <a:solidFill>
                  <a:schemeClr val="dk1"/>
                </a:solidFill>
                <a:latin typeface="Roboto"/>
                <a:ea typeface="Roboto"/>
                <a:cs typeface="Roboto"/>
                <a:sym typeface="Roboto"/>
              </a:rPr>
              <a:t>Reconocimiento facial</a:t>
            </a:r>
            <a:endParaRPr sz="1400">
              <a:solidFill>
                <a:schemeClr val="dk1"/>
              </a:solidFill>
              <a:latin typeface="Roboto"/>
              <a:ea typeface="Roboto"/>
              <a:cs typeface="Roboto"/>
              <a:sym typeface="Roboto"/>
            </a:endParaRPr>
          </a:p>
          <a:p>
            <a:pPr indent="-254000" lvl="0" marL="342900" rtl="0" algn="just">
              <a:spcBef>
                <a:spcPts val="0"/>
              </a:spcBef>
              <a:spcAft>
                <a:spcPts val="0"/>
              </a:spcAft>
              <a:buClr>
                <a:schemeClr val="dk1"/>
              </a:buClr>
              <a:buSzPts val="1400"/>
              <a:buFont typeface="Roboto"/>
              <a:buChar char="●"/>
            </a:pPr>
            <a:r>
              <a:rPr lang="es" sz="1400">
                <a:solidFill>
                  <a:schemeClr val="dk1"/>
                </a:solidFill>
                <a:latin typeface="Roboto"/>
                <a:ea typeface="Roboto"/>
                <a:cs typeface="Roboto"/>
                <a:sym typeface="Roboto"/>
              </a:rPr>
              <a:t>Segmentación y reconocimiento </a:t>
            </a:r>
            <a:endParaRPr sz="1400">
              <a:solidFill>
                <a:schemeClr val="dk1"/>
              </a:solidFill>
              <a:latin typeface="Roboto"/>
              <a:ea typeface="Roboto"/>
              <a:cs typeface="Roboto"/>
              <a:sym typeface="Roboto"/>
            </a:endParaRPr>
          </a:p>
        </p:txBody>
      </p:sp>
      <p:sp>
        <p:nvSpPr>
          <p:cNvPr id="176" name="Google Shape;176;p20"/>
          <p:cNvSpPr txBox="1"/>
          <p:nvPr/>
        </p:nvSpPr>
        <p:spPr>
          <a:xfrm>
            <a:off x="520988" y="1099106"/>
            <a:ext cx="2942700" cy="817800"/>
          </a:xfrm>
          <a:prstGeom prst="rect">
            <a:avLst/>
          </a:prstGeom>
          <a:noFill/>
          <a:ln cap="flat" cmpd="sng" w="9525">
            <a:solidFill>
              <a:schemeClr val="dk2"/>
            </a:solidFill>
            <a:prstDash val="solid"/>
            <a:round/>
            <a:headEnd len="sm" w="sm" type="none"/>
            <a:tailEnd len="sm" w="sm" type="none"/>
          </a:ln>
        </p:spPr>
        <p:txBody>
          <a:bodyPr anchorCtr="0" anchor="t" bIns="68575" lIns="68575" spcFirstLastPara="1" rIns="68575" wrap="square" tIns="68575">
            <a:noAutofit/>
          </a:bodyPr>
          <a:lstStyle/>
          <a:p>
            <a:pPr indent="0" lvl="0" marL="0" rtl="0" algn="l">
              <a:spcBef>
                <a:spcPts val="0"/>
              </a:spcBef>
              <a:spcAft>
                <a:spcPts val="0"/>
              </a:spcAft>
              <a:buNone/>
            </a:pPr>
            <a:r>
              <a:rPr lang="es" sz="2300">
                <a:solidFill>
                  <a:schemeClr val="dk1"/>
                </a:solidFill>
                <a:latin typeface="Roboto"/>
                <a:ea typeface="Roboto"/>
                <a:cs typeface="Roboto"/>
                <a:sym typeface="Roboto"/>
              </a:rPr>
              <a:t>Matrices, imágenes e inteligencia artificial</a:t>
            </a:r>
            <a:endParaRPr sz="2300">
              <a:solidFill>
                <a:schemeClr val="dk1"/>
              </a:solidFill>
              <a:latin typeface="Roboto"/>
              <a:ea typeface="Roboto"/>
              <a:cs typeface="Roboto"/>
              <a:sym typeface="Roboto"/>
            </a:endParaRPr>
          </a:p>
        </p:txBody>
      </p:sp>
      <p:pic>
        <p:nvPicPr>
          <p:cNvPr id="177" name="Google Shape;177;p20"/>
          <p:cNvPicPr preferRelativeResize="0"/>
          <p:nvPr/>
        </p:nvPicPr>
        <p:blipFill>
          <a:blip r:embed="rId4">
            <a:alphaModFix/>
          </a:blip>
          <a:stretch>
            <a:fillRect/>
          </a:stretch>
        </p:blipFill>
        <p:spPr>
          <a:xfrm>
            <a:off x="5364637" y="663470"/>
            <a:ext cx="3236381" cy="1873125"/>
          </a:xfrm>
          <a:prstGeom prst="rect">
            <a:avLst/>
          </a:prstGeom>
          <a:noFill/>
          <a:ln>
            <a:noFill/>
          </a:ln>
        </p:spPr>
      </p:pic>
      <p:pic>
        <p:nvPicPr>
          <p:cNvPr id="178" name="Google Shape;178;p20"/>
          <p:cNvPicPr preferRelativeResize="0"/>
          <p:nvPr/>
        </p:nvPicPr>
        <p:blipFill>
          <a:blip r:embed="rId5">
            <a:alphaModFix/>
          </a:blip>
          <a:stretch>
            <a:fillRect/>
          </a:stretch>
        </p:blipFill>
        <p:spPr>
          <a:xfrm>
            <a:off x="5204475" y="2775063"/>
            <a:ext cx="3665060" cy="1728742"/>
          </a:xfrm>
          <a:prstGeom prst="rect">
            <a:avLst/>
          </a:prstGeom>
          <a:noFill/>
          <a:ln>
            <a:noFill/>
          </a:ln>
        </p:spPr>
      </p:pic>
      <p:pic>
        <p:nvPicPr>
          <p:cNvPr id="179" name="Google Shape;179;p20"/>
          <p:cNvPicPr preferRelativeResize="0"/>
          <p:nvPr/>
        </p:nvPicPr>
        <p:blipFill>
          <a:blip r:embed="rId6">
            <a:alphaModFix/>
          </a:blip>
          <a:stretch>
            <a:fillRect/>
          </a:stretch>
        </p:blipFill>
        <p:spPr>
          <a:xfrm>
            <a:off x="3491925" y="2836781"/>
            <a:ext cx="1531763" cy="2216662"/>
          </a:xfrm>
          <a:prstGeom prst="rect">
            <a:avLst/>
          </a:prstGeom>
          <a:noFill/>
          <a:ln>
            <a:noFill/>
          </a:ln>
        </p:spPr>
      </p:pic>
      <p:pic>
        <p:nvPicPr>
          <p:cNvPr id="180" name="Google Shape;180;p20"/>
          <p:cNvPicPr preferRelativeResize="0"/>
          <p:nvPr/>
        </p:nvPicPr>
        <p:blipFill>
          <a:blip r:embed="rId7">
            <a:alphaModFix/>
          </a:blip>
          <a:stretch>
            <a:fillRect/>
          </a:stretch>
        </p:blipFill>
        <p:spPr>
          <a:xfrm>
            <a:off x="2361228" y="3658219"/>
            <a:ext cx="1395224" cy="13952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84" name="Shape 184"/>
        <p:cNvGrpSpPr/>
        <p:nvPr/>
      </p:nvGrpSpPr>
      <p:grpSpPr>
        <a:xfrm>
          <a:off x="0" y="0"/>
          <a:ext cx="0" cy="0"/>
          <a:chOff x="0" y="0"/>
          <a:chExt cx="0" cy="0"/>
        </a:xfrm>
      </p:grpSpPr>
      <p:sp>
        <p:nvSpPr>
          <p:cNvPr id="185" name="Google Shape;185;p21"/>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6" name="Google Shape;186;p21"/>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7" name="Google Shape;187;p21"/>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88" name="Google Shape;188;p21"/>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189" name="Google Shape;189;p21"/>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90" name="Google Shape;190;p21"/>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191" name="Google Shape;191;p21"/>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92" name="Google Shape;192;p21"/>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3" name="Google Shape;193;p21"/>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rPr b="1" i="0" lang="es" sz="1500" u="none" cap="none" strike="noStrike">
                <a:solidFill>
                  <a:srgbClr val="003870"/>
                </a:solidFill>
                <a:latin typeface="Roboto"/>
                <a:ea typeface="Roboto"/>
                <a:cs typeface="Roboto"/>
                <a:sym typeface="Roboto"/>
              </a:rPr>
              <a:t>Ahora te toca a tí</a:t>
            </a:r>
            <a:endParaRPr b="0" i="0" sz="1500" u="none" cap="none" strike="noStrike">
              <a:solidFill>
                <a:srgbClr val="003870"/>
              </a:solidFill>
              <a:latin typeface="Roboto"/>
              <a:ea typeface="Roboto"/>
              <a:cs typeface="Roboto"/>
              <a:sym typeface="Roboto"/>
            </a:endParaRPr>
          </a:p>
        </p:txBody>
      </p:sp>
      <p:sp>
        <p:nvSpPr>
          <p:cNvPr id="194" name="Google Shape;194;p21"/>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95" name="Google Shape;195;p21"/>
          <p:cNvPicPr preferRelativeResize="0"/>
          <p:nvPr/>
        </p:nvPicPr>
        <p:blipFill rotWithShape="1">
          <a:blip r:embed="rId4">
            <a:alphaModFix/>
          </a:blip>
          <a:srcRect b="0" l="0" r="0" t="0"/>
          <a:stretch/>
        </p:blipFill>
        <p:spPr>
          <a:xfrm>
            <a:off x="6197756" y="2238794"/>
            <a:ext cx="2257988" cy="2258002"/>
          </a:xfrm>
          <a:prstGeom prst="rect">
            <a:avLst/>
          </a:prstGeom>
          <a:noFill/>
          <a:ln>
            <a:noFill/>
          </a:ln>
        </p:spPr>
      </p:pic>
      <p:sp>
        <p:nvSpPr>
          <p:cNvPr id="196" name="Google Shape;196;p21"/>
          <p:cNvSpPr/>
          <p:nvPr/>
        </p:nvSpPr>
        <p:spPr>
          <a:xfrm>
            <a:off x="875625" y="1598400"/>
            <a:ext cx="4863300" cy="2218500"/>
          </a:xfrm>
          <a:prstGeom prst="roundRect">
            <a:avLst>
              <a:gd fmla="val 11310" name="adj"/>
            </a:avLst>
          </a:prstGeom>
          <a:solidFill>
            <a:schemeClr val="accent5"/>
          </a:solidFill>
          <a:ln cap="flat" cmpd="sng" w="9525">
            <a:solidFill>
              <a:schemeClr val="dk2"/>
            </a:solidFill>
            <a:prstDash val="solid"/>
            <a:round/>
            <a:headEnd len="sm" w="sm" type="none"/>
            <a:tailEnd len="sm" w="sm" type="none"/>
          </a:ln>
        </p:spPr>
        <p:txBody>
          <a:bodyPr anchorCtr="0" anchor="t" bIns="68575" lIns="68575" spcFirstLastPara="1" rIns="274325" wrap="square" tIns="68575">
            <a:noAutofit/>
          </a:bodyPr>
          <a:lstStyle/>
          <a:p>
            <a:pPr indent="0" lvl="0" marL="342900" marR="0" rtl="0" algn="l">
              <a:lnSpc>
                <a:spcPct val="100000"/>
              </a:lnSpc>
              <a:spcBef>
                <a:spcPts val="0"/>
              </a:spcBef>
              <a:spcAft>
                <a:spcPts val="0"/>
              </a:spcAft>
              <a:buClr>
                <a:srgbClr val="000000"/>
              </a:buClr>
              <a:buSzPts val="1700"/>
              <a:buFont typeface="Arial"/>
              <a:buNone/>
            </a:pPr>
            <a:r>
              <a:rPr b="1" i="0" lang="es" sz="1700" u="none" cap="none" strike="noStrike">
                <a:solidFill>
                  <a:schemeClr val="dk1"/>
                </a:solidFill>
                <a:latin typeface="Roboto"/>
                <a:ea typeface="Roboto"/>
                <a:cs typeface="Roboto"/>
                <a:sym typeface="Roboto"/>
              </a:rPr>
              <a:t>Ahora te toca a tí </a:t>
            </a:r>
            <a:endParaRPr b="1" i="0" sz="1700" u="none" cap="none" strike="noStrike">
              <a:solidFill>
                <a:schemeClr val="dk1"/>
              </a:solidFill>
              <a:latin typeface="Roboto"/>
              <a:ea typeface="Roboto"/>
              <a:cs typeface="Roboto"/>
              <a:sym typeface="Roboto"/>
            </a:endParaRPr>
          </a:p>
          <a:p>
            <a:pPr indent="0" lvl="0" marL="342900" marR="0" rtl="0" algn="l">
              <a:lnSpc>
                <a:spcPct val="100000"/>
              </a:lnSpc>
              <a:spcBef>
                <a:spcPts val="0"/>
              </a:spcBef>
              <a:spcAft>
                <a:spcPts val="0"/>
              </a:spcAft>
              <a:buClr>
                <a:srgbClr val="000000"/>
              </a:buClr>
              <a:buSzPts val="1700"/>
              <a:buFont typeface="Arial"/>
              <a:buNone/>
            </a:pPr>
            <a:r>
              <a:t/>
            </a:r>
            <a:endParaRPr b="1" i="0" sz="1500" u="none" cap="none" strike="noStrike">
              <a:solidFill>
                <a:schemeClr val="dk1"/>
              </a:solidFill>
              <a:latin typeface="Roboto"/>
              <a:ea typeface="Roboto"/>
              <a:cs typeface="Roboto"/>
              <a:sym typeface="Roboto"/>
            </a:endParaRPr>
          </a:p>
          <a:p>
            <a:pPr indent="-260350" lvl="0" marL="342900" marR="0" rtl="0" algn="just">
              <a:lnSpc>
                <a:spcPct val="100000"/>
              </a:lnSpc>
              <a:spcBef>
                <a:spcPts val="0"/>
              </a:spcBef>
              <a:spcAft>
                <a:spcPts val="0"/>
              </a:spcAft>
              <a:buClr>
                <a:schemeClr val="dk1"/>
              </a:buClr>
              <a:buSzPts val="1500"/>
              <a:buFont typeface="Roboto"/>
              <a:buAutoNum type="arabicPeriod"/>
            </a:pPr>
            <a:r>
              <a:rPr lang="es" sz="1500">
                <a:solidFill>
                  <a:schemeClr val="dk1"/>
                </a:solidFill>
                <a:latin typeface="Roboto"/>
                <a:ea typeface="Roboto"/>
                <a:cs typeface="Roboto"/>
                <a:sym typeface="Roboto"/>
              </a:rPr>
              <a:t>Crea un conjunto de matrices y trata de reproducir en ellos una palabra mediante unos y ceros, las dimensiones  de las matrices deben ser de 8x8 (deben ser rellenadas con ciclos, no manualmente)</a:t>
            </a:r>
            <a:endParaRPr b="0" i="0" sz="1500" u="none" cap="none" strike="noStrike">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0" name="Shape 200"/>
        <p:cNvGrpSpPr/>
        <p:nvPr/>
      </p:nvGrpSpPr>
      <p:grpSpPr>
        <a:xfrm>
          <a:off x="0" y="0"/>
          <a:ext cx="0" cy="0"/>
          <a:chOff x="0" y="0"/>
          <a:chExt cx="0" cy="0"/>
        </a:xfrm>
      </p:grpSpPr>
      <p:sp>
        <p:nvSpPr>
          <p:cNvPr id="201" name="Google Shape;201;p22"/>
          <p:cNvSpPr/>
          <p:nvPr/>
        </p:nvSpPr>
        <p:spPr>
          <a:xfrm>
            <a:off x="0" y="1294208"/>
            <a:ext cx="182403" cy="3849529"/>
          </a:xfrm>
          <a:custGeom>
            <a:rect b="b" l="l" r="r" t="t"/>
            <a:pathLst>
              <a:path extrusionOk="0" h="5132705" w="243204">
                <a:moveTo>
                  <a:pt x="0" y="0"/>
                </a:moveTo>
                <a:lnTo>
                  <a:pt x="242886" y="0"/>
                </a:lnTo>
                <a:lnTo>
                  <a:pt x="242886" y="5132387"/>
                </a:lnTo>
                <a:lnTo>
                  <a:pt x="0" y="5132387"/>
                </a:lnTo>
                <a:lnTo>
                  <a:pt x="0" y="0"/>
                </a:lnTo>
                <a:close/>
              </a:path>
            </a:pathLst>
          </a:custGeom>
          <a:solidFill>
            <a:srgbClr val="64CBC9"/>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2" name="Google Shape;202;p22"/>
          <p:cNvSpPr/>
          <p:nvPr/>
        </p:nvSpPr>
        <p:spPr>
          <a:xfrm>
            <a:off x="6888806" y="4742270"/>
            <a:ext cx="2257996" cy="401725"/>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3" name="Google Shape;203;p22"/>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204" name="Google Shape;204;p22"/>
          <p:cNvPicPr preferRelativeResize="0"/>
          <p:nvPr/>
        </p:nvPicPr>
        <p:blipFill rotWithShape="1">
          <a:blip r:embed="rId3">
            <a:alphaModFix/>
          </a:blip>
          <a:srcRect b="17582" l="0" r="0" t="17296"/>
          <a:stretch/>
        </p:blipFill>
        <p:spPr>
          <a:xfrm>
            <a:off x="0" y="0"/>
            <a:ext cx="2119369" cy="788700"/>
          </a:xfrm>
          <a:prstGeom prst="rect">
            <a:avLst/>
          </a:prstGeom>
          <a:noFill/>
          <a:ln>
            <a:noFill/>
          </a:ln>
        </p:spPr>
      </p:pic>
      <p:sp>
        <p:nvSpPr>
          <p:cNvPr id="205" name="Google Shape;205;p22"/>
          <p:cNvSpPr/>
          <p:nvPr/>
        </p:nvSpPr>
        <p:spPr>
          <a:xfrm>
            <a:off x="0" y="845850"/>
            <a:ext cx="2639400" cy="52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06" name="Google Shape;206;p22"/>
          <p:cNvSpPr txBox="1"/>
          <p:nvPr/>
        </p:nvSpPr>
        <p:spPr>
          <a:xfrm>
            <a:off x="2184150" y="130106"/>
            <a:ext cx="1659600" cy="507900"/>
          </a:xfrm>
          <a:prstGeom prst="rect">
            <a:avLst/>
          </a:prstGeom>
          <a:solidFill>
            <a:schemeClr val="lt1"/>
          </a:solid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rgbClr val="003870"/>
                </a:solidFill>
                <a:latin typeface="Oswald"/>
                <a:ea typeface="Oswald"/>
                <a:cs typeface="Oswald"/>
                <a:sym typeface="Oswald"/>
              </a:rPr>
              <a:t>INGENIERÍA DE </a:t>
            </a:r>
            <a:r>
              <a:rPr b="0" i="0" lang="es" sz="1200" u="none" cap="none" strike="noStrike">
                <a:solidFill>
                  <a:srgbClr val="003870"/>
                </a:solidFill>
                <a:latin typeface="Oswald SemiBold"/>
                <a:ea typeface="Oswald SemiBold"/>
                <a:cs typeface="Oswald SemiBold"/>
                <a:sym typeface="Oswald SemiBold"/>
              </a:rPr>
              <a:t>SISTEMAS Y COMPUTACIÓN</a:t>
            </a:r>
            <a:endParaRPr b="0" i="0" sz="1200" u="none" cap="none" strike="noStrike">
              <a:solidFill>
                <a:srgbClr val="003870"/>
              </a:solidFill>
              <a:latin typeface="Oswald SemiBold"/>
              <a:ea typeface="Oswald SemiBold"/>
              <a:cs typeface="Oswald SemiBold"/>
              <a:sym typeface="Oswald SemiBold"/>
            </a:endParaRPr>
          </a:p>
        </p:txBody>
      </p:sp>
      <p:sp>
        <p:nvSpPr>
          <p:cNvPr id="207" name="Google Shape;207;p22"/>
          <p:cNvSpPr/>
          <p:nvPr/>
        </p:nvSpPr>
        <p:spPr>
          <a:xfrm>
            <a:off x="2105625" y="205388"/>
            <a:ext cx="21300" cy="339300"/>
          </a:xfrm>
          <a:prstGeom prst="rect">
            <a:avLst/>
          </a:prstGeom>
          <a:solidFill>
            <a:srgbClr val="003870"/>
          </a:solidFill>
          <a:ln cap="flat" cmpd="sng" w="9525">
            <a:solidFill>
              <a:srgbClr val="003870"/>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08" name="Google Shape;208;p22"/>
          <p:cNvSpPr/>
          <p:nvPr/>
        </p:nvSpPr>
        <p:spPr>
          <a:xfrm>
            <a:off x="5121938" y="-2"/>
            <a:ext cx="4026760" cy="382953"/>
          </a:xfrm>
          <a:custGeom>
            <a:rect b="b" l="l" r="r" t="t"/>
            <a:pathLst>
              <a:path extrusionOk="0" h="1501775" w="7526655">
                <a:moveTo>
                  <a:pt x="0" y="0"/>
                </a:moveTo>
                <a:lnTo>
                  <a:pt x="7526337" y="0"/>
                </a:lnTo>
                <a:lnTo>
                  <a:pt x="7526337" y="1501774"/>
                </a:lnTo>
                <a:lnTo>
                  <a:pt x="0" y="1501774"/>
                </a:lnTo>
                <a:lnTo>
                  <a:pt x="0" y="0"/>
                </a:lnTo>
                <a:close/>
              </a:path>
            </a:pathLst>
          </a:custGeom>
          <a:solidFill>
            <a:srgbClr val="00AEA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9" name="Google Shape;209;p22"/>
          <p:cNvSpPr txBox="1"/>
          <p:nvPr/>
        </p:nvSpPr>
        <p:spPr>
          <a:xfrm>
            <a:off x="5164275" y="0"/>
            <a:ext cx="3968700" cy="3693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chemeClr val="dk1"/>
              </a:buClr>
              <a:buSzPts val="800"/>
              <a:buFont typeface="Arial"/>
              <a:buNone/>
            </a:pPr>
            <a:r>
              <a:rPr b="1" i="0" lang="es" sz="1500" u="none" cap="none" strike="noStrike">
                <a:solidFill>
                  <a:srgbClr val="003870"/>
                </a:solidFill>
                <a:latin typeface="Roboto"/>
                <a:ea typeface="Roboto"/>
                <a:cs typeface="Roboto"/>
                <a:sym typeface="Roboto"/>
              </a:rPr>
              <a:t>Ahora te toca a tí</a:t>
            </a:r>
            <a:endParaRPr b="0" i="0" sz="1500" u="none" cap="none" strike="noStrike">
              <a:solidFill>
                <a:srgbClr val="003870"/>
              </a:solidFill>
              <a:latin typeface="Roboto"/>
              <a:ea typeface="Roboto"/>
              <a:cs typeface="Roboto"/>
              <a:sym typeface="Roboto"/>
            </a:endParaRPr>
          </a:p>
        </p:txBody>
      </p:sp>
      <p:sp>
        <p:nvSpPr>
          <p:cNvPr id="210" name="Google Shape;210;p22"/>
          <p:cNvSpPr/>
          <p:nvPr/>
        </p:nvSpPr>
        <p:spPr>
          <a:xfrm>
            <a:off x="6965655" y="4833749"/>
            <a:ext cx="219100" cy="219940"/>
          </a:xfrm>
          <a:custGeom>
            <a:rect b="b" l="l" r="r" t="t"/>
            <a:pathLst>
              <a:path extrusionOk="0" h="384175" w="386079">
                <a:moveTo>
                  <a:pt x="0" y="0"/>
                </a:moveTo>
                <a:lnTo>
                  <a:pt x="385762" y="0"/>
                </a:lnTo>
                <a:lnTo>
                  <a:pt x="385762" y="384174"/>
                </a:lnTo>
                <a:lnTo>
                  <a:pt x="0" y="384174"/>
                </a:lnTo>
                <a:lnTo>
                  <a:pt x="0" y="0"/>
                </a:lnTo>
                <a:close/>
              </a:path>
            </a:pathLst>
          </a:custGeom>
          <a:solidFill>
            <a:schemeClr val="dk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1" name="Google Shape;211;p22"/>
          <p:cNvSpPr txBox="1"/>
          <p:nvPr/>
        </p:nvSpPr>
        <p:spPr>
          <a:xfrm>
            <a:off x="481125" y="1298700"/>
            <a:ext cx="2563800" cy="415500"/>
          </a:xfrm>
          <a:prstGeom prst="rect">
            <a:avLst/>
          </a:prstGeom>
          <a:noFill/>
          <a:ln>
            <a:noFill/>
          </a:ln>
        </p:spPr>
        <p:txBody>
          <a:bodyPr anchorCtr="0" anchor="t" bIns="68575" lIns="68575" spcFirstLastPara="1" rIns="68575" wrap="square" tIns="68575">
            <a:spAutoFit/>
          </a:bodyPr>
          <a:lstStyle/>
          <a:p>
            <a:pPr indent="0" lvl="0" marL="0" marR="0" rtl="0" algn="l">
              <a:lnSpc>
                <a:spcPct val="100000"/>
              </a:lnSpc>
              <a:spcBef>
                <a:spcPts val="0"/>
              </a:spcBef>
              <a:spcAft>
                <a:spcPts val="0"/>
              </a:spcAft>
              <a:buClr>
                <a:srgbClr val="000000"/>
              </a:buClr>
              <a:buSzPts val="1800"/>
              <a:buFont typeface="Arial"/>
              <a:buNone/>
            </a:pPr>
            <a:r>
              <a:rPr b="1" i="1" lang="es" sz="1800">
                <a:solidFill>
                  <a:schemeClr val="dk1"/>
                </a:solidFill>
                <a:latin typeface="Roboto"/>
                <a:ea typeface="Roboto"/>
                <a:cs typeface="Roboto"/>
                <a:sym typeface="Roboto"/>
              </a:rPr>
              <a:t>E</a:t>
            </a:r>
            <a:r>
              <a:rPr b="1" i="1" lang="es" sz="1800" u="none" cap="none" strike="noStrike">
                <a:solidFill>
                  <a:schemeClr val="dk1"/>
                </a:solidFill>
                <a:latin typeface="Roboto"/>
                <a:ea typeface="Roboto"/>
                <a:cs typeface="Roboto"/>
                <a:sym typeface="Roboto"/>
              </a:rPr>
              <a:t>jercicio 1- </a:t>
            </a:r>
            <a:r>
              <a:rPr b="1" i="1" lang="es" sz="1800">
                <a:solidFill>
                  <a:schemeClr val="dk1"/>
                </a:solidFill>
                <a:latin typeface="Roboto"/>
                <a:ea typeface="Roboto"/>
                <a:cs typeface="Roboto"/>
                <a:sym typeface="Roboto"/>
              </a:rPr>
              <a:t>Ejemplo</a:t>
            </a:r>
            <a:endParaRPr b="1" i="1" sz="2000" u="none" cap="none" strike="noStrike">
              <a:solidFill>
                <a:schemeClr val="dk1"/>
              </a:solidFill>
              <a:latin typeface="Roboto"/>
              <a:ea typeface="Roboto"/>
              <a:cs typeface="Roboto"/>
              <a:sym typeface="Roboto"/>
            </a:endParaRPr>
          </a:p>
        </p:txBody>
      </p:sp>
      <p:graphicFrame>
        <p:nvGraphicFramePr>
          <p:cNvPr id="212" name="Google Shape;212;p22"/>
          <p:cNvGraphicFramePr/>
          <p:nvPr/>
        </p:nvGraphicFramePr>
        <p:xfrm>
          <a:off x="972413" y="1881741"/>
          <a:ext cx="3000000" cy="3000000"/>
        </p:xfrm>
        <a:graphic>
          <a:graphicData uri="http://schemas.openxmlformats.org/drawingml/2006/table">
            <a:tbl>
              <a:tblPr>
                <a:noFill/>
                <a:tableStyleId>{B7245B66-0C70-42E8-9754-1793614DAC88}</a:tableStyleId>
              </a:tblPr>
              <a:tblGrid>
                <a:gridCol w="287150"/>
                <a:gridCol w="287150"/>
                <a:gridCol w="287150"/>
                <a:gridCol w="287150"/>
                <a:gridCol w="287150"/>
                <a:gridCol w="287150"/>
                <a:gridCol w="287150"/>
                <a:gridCol w="287150"/>
              </a:tblGrid>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bl>
          </a:graphicData>
        </a:graphic>
      </p:graphicFrame>
      <p:graphicFrame>
        <p:nvGraphicFramePr>
          <p:cNvPr id="213" name="Google Shape;213;p22"/>
          <p:cNvGraphicFramePr/>
          <p:nvPr/>
        </p:nvGraphicFramePr>
        <p:xfrm>
          <a:off x="3459150" y="1881741"/>
          <a:ext cx="3000000" cy="3000000"/>
        </p:xfrm>
        <a:graphic>
          <a:graphicData uri="http://schemas.openxmlformats.org/drawingml/2006/table">
            <a:tbl>
              <a:tblPr>
                <a:noFill/>
                <a:tableStyleId>{B7245B66-0C70-42E8-9754-1793614DAC88}</a:tableStyleId>
              </a:tblPr>
              <a:tblGrid>
                <a:gridCol w="287150"/>
                <a:gridCol w="287150"/>
                <a:gridCol w="287150"/>
                <a:gridCol w="287150"/>
                <a:gridCol w="287150"/>
                <a:gridCol w="287150"/>
                <a:gridCol w="287150"/>
                <a:gridCol w="287150"/>
              </a:tblGrid>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l">
                        <a:spcBef>
                          <a:spcPts val="0"/>
                        </a:spcBef>
                        <a:spcAft>
                          <a:spcPts val="0"/>
                        </a:spcAft>
                        <a:buNone/>
                      </a:pPr>
                      <a:r>
                        <a:rPr lang="es" sz="1100"/>
                        <a:t> 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l">
                        <a:spcBef>
                          <a:spcPts val="0"/>
                        </a:spcBef>
                        <a:spcAft>
                          <a:spcPts val="0"/>
                        </a:spcAft>
                        <a:buNone/>
                      </a:pPr>
                      <a:r>
                        <a:rPr lang="es" sz="1100"/>
                        <a:t> 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bl>
          </a:graphicData>
        </a:graphic>
      </p:graphicFrame>
      <p:graphicFrame>
        <p:nvGraphicFramePr>
          <p:cNvPr id="214" name="Google Shape;214;p22"/>
          <p:cNvGraphicFramePr/>
          <p:nvPr/>
        </p:nvGraphicFramePr>
        <p:xfrm>
          <a:off x="5984175" y="1881741"/>
          <a:ext cx="3000000" cy="3000000"/>
        </p:xfrm>
        <a:graphic>
          <a:graphicData uri="http://schemas.openxmlformats.org/drawingml/2006/table">
            <a:tbl>
              <a:tblPr>
                <a:noFill/>
                <a:tableStyleId>{B7245B66-0C70-42E8-9754-1793614DAC88}</a:tableStyleId>
              </a:tblPr>
              <a:tblGrid>
                <a:gridCol w="287150"/>
                <a:gridCol w="287150"/>
                <a:gridCol w="287150"/>
                <a:gridCol w="287150"/>
                <a:gridCol w="287150"/>
                <a:gridCol w="287150"/>
                <a:gridCol w="287150"/>
                <a:gridCol w="287150"/>
              </a:tblGrid>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l">
                        <a:spcBef>
                          <a:spcPts val="0"/>
                        </a:spcBef>
                        <a:spcAft>
                          <a:spcPts val="0"/>
                        </a:spcAft>
                        <a:buNone/>
                      </a:pPr>
                      <a:r>
                        <a:rPr lang="es" sz="1100"/>
                        <a:t> 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l">
                        <a:spcBef>
                          <a:spcPts val="0"/>
                        </a:spcBef>
                        <a:spcAft>
                          <a:spcPts val="0"/>
                        </a:spcAft>
                        <a:buNone/>
                      </a:pPr>
                      <a:r>
                        <a:rPr lang="es" sz="1100"/>
                        <a:t> 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l">
                        <a:spcBef>
                          <a:spcPts val="0"/>
                        </a:spcBef>
                        <a:spcAft>
                          <a:spcPts val="0"/>
                        </a:spcAft>
                        <a:buNone/>
                      </a:pPr>
                      <a:r>
                        <a:rPr lang="es" sz="1100"/>
                        <a:t> 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1</a:t>
                      </a:r>
                      <a:endParaRPr sz="1100"/>
                    </a:p>
                  </a:txBody>
                  <a:tcPr marT="68575" marB="68575" marR="68575" marL="68575" anchor="ctr">
                    <a:solidFill>
                      <a:srgbClr val="FFF2CC"/>
                    </a:solidFill>
                  </a:tcP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r h="235175">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c>
                  <a:txBody>
                    <a:bodyPr/>
                    <a:lstStyle/>
                    <a:p>
                      <a:pPr indent="0" lvl="0" marL="0" rtl="0" algn="ctr">
                        <a:spcBef>
                          <a:spcPts val="0"/>
                        </a:spcBef>
                        <a:spcAft>
                          <a:spcPts val="0"/>
                        </a:spcAft>
                        <a:buNone/>
                      </a:pPr>
                      <a:r>
                        <a:rPr lang="es" sz="1100"/>
                        <a:t>0</a:t>
                      </a:r>
                      <a:endParaRPr sz="1100"/>
                    </a:p>
                  </a:txBody>
                  <a:tcPr marT="68575" marB="68575" marR="68575" marL="68575" anchor="ct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